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6" r:id="rId3"/>
    <p:sldMasterId id="2147483699" r:id="rId4"/>
    <p:sldMasterId id="2147483724" r:id="rId5"/>
    <p:sldMasterId id="2147483742" r:id="rId6"/>
    <p:sldMasterId id="2147483755" r:id="rId7"/>
    <p:sldMasterId id="2147483767" r:id="rId8"/>
    <p:sldMasterId id="2147483776" r:id="rId9"/>
  </p:sldMasterIdLst>
  <p:notesMasterIdLst>
    <p:notesMasterId r:id="rId93"/>
  </p:notesMasterIdLst>
  <p:sldIdLst>
    <p:sldId id="2454" r:id="rId10"/>
    <p:sldId id="2464" r:id="rId11"/>
    <p:sldId id="639" r:id="rId12"/>
    <p:sldId id="6016" r:id="rId13"/>
    <p:sldId id="4788" r:id="rId14"/>
    <p:sldId id="2393" r:id="rId15"/>
    <p:sldId id="2394" r:id="rId16"/>
    <p:sldId id="5721" r:id="rId17"/>
    <p:sldId id="5722" r:id="rId18"/>
    <p:sldId id="5723" r:id="rId19"/>
    <p:sldId id="4808" r:id="rId20"/>
    <p:sldId id="4809" r:id="rId21"/>
    <p:sldId id="4810" r:id="rId22"/>
    <p:sldId id="6580" r:id="rId23"/>
    <p:sldId id="4088" r:id="rId24"/>
    <p:sldId id="4089" r:id="rId25"/>
    <p:sldId id="4090" r:id="rId26"/>
    <p:sldId id="4091" r:id="rId27"/>
    <p:sldId id="6581" r:id="rId28"/>
    <p:sldId id="6582" r:id="rId29"/>
    <p:sldId id="4174" r:id="rId30"/>
    <p:sldId id="4175" r:id="rId31"/>
    <p:sldId id="4176" r:id="rId32"/>
    <p:sldId id="4177" r:id="rId33"/>
    <p:sldId id="6230" r:id="rId34"/>
    <p:sldId id="5641" r:id="rId35"/>
    <p:sldId id="6526" r:id="rId36"/>
    <p:sldId id="6525" r:id="rId37"/>
    <p:sldId id="6527" r:id="rId38"/>
    <p:sldId id="298" r:id="rId39"/>
    <p:sldId id="299" r:id="rId40"/>
    <p:sldId id="274" r:id="rId41"/>
    <p:sldId id="6583" r:id="rId42"/>
    <p:sldId id="6532" r:id="rId43"/>
    <p:sldId id="6585" r:id="rId44"/>
    <p:sldId id="6533" r:id="rId45"/>
    <p:sldId id="6588" r:id="rId46"/>
    <p:sldId id="6530" r:id="rId47"/>
    <p:sldId id="6570" r:id="rId48"/>
    <p:sldId id="6536" r:id="rId49"/>
    <p:sldId id="6537" r:id="rId50"/>
    <p:sldId id="6539" r:id="rId51"/>
    <p:sldId id="310" r:id="rId52"/>
    <p:sldId id="311" r:id="rId53"/>
    <p:sldId id="312" r:id="rId54"/>
    <p:sldId id="313" r:id="rId55"/>
    <p:sldId id="6538" r:id="rId56"/>
    <p:sldId id="6586" r:id="rId57"/>
    <p:sldId id="6483" r:id="rId58"/>
    <p:sldId id="6154" r:id="rId59"/>
    <p:sldId id="6233" r:id="rId60"/>
    <p:sldId id="6547" r:id="rId61"/>
    <p:sldId id="6236" r:id="rId62"/>
    <p:sldId id="6587" r:id="rId63"/>
    <p:sldId id="6556" r:id="rId64"/>
    <p:sldId id="6414" r:id="rId65"/>
    <p:sldId id="6574" r:id="rId66"/>
    <p:sldId id="6576" r:id="rId67"/>
    <p:sldId id="6577" r:id="rId68"/>
    <p:sldId id="3066" r:id="rId69"/>
    <p:sldId id="6590" r:id="rId70"/>
    <p:sldId id="6558" r:id="rId71"/>
    <p:sldId id="6529" r:id="rId72"/>
    <p:sldId id="6591" r:id="rId73"/>
    <p:sldId id="5341" r:id="rId74"/>
    <p:sldId id="5804" r:id="rId75"/>
    <p:sldId id="5938" r:id="rId76"/>
    <p:sldId id="5941" r:id="rId77"/>
    <p:sldId id="5847" r:id="rId78"/>
    <p:sldId id="6110" r:id="rId79"/>
    <p:sldId id="6112" r:id="rId80"/>
    <p:sldId id="6093" r:id="rId81"/>
    <p:sldId id="6224" r:id="rId82"/>
    <p:sldId id="6225" r:id="rId83"/>
    <p:sldId id="6228" r:id="rId84"/>
    <p:sldId id="6229" r:id="rId85"/>
    <p:sldId id="6226" r:id="rId86"/>
    <p:sldId id="6037" r:id="rId87"/>
    <p:sldId id="433" r:id="rId88"/>
    <p:sldId id="3078" r:id="rId89"/>
    <p:sldId id="3101" r:id="rId90"/>
    <p:sldId id="3204" r:id="rId91"/>
    <p:sldId id="646" r:id="rId9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3B7BB3D-87E6-4CC3-ABFC-E2CB047558A0}">
          <p14:sldIdLst>
            <p14:sldId id="2454"/>
            <p14:sldId id="2464"/>
            <p14:sldId id="639"/>
            <p14:sldId id="6016"/>
            <p14:sldId id="4788"/>
            <p14:sldId id="2393"/>
            <p14:sldId id="2394"/>
            <p14:sldId id="5721"/>
            <p14:sldId id="5722"/>
            <p14:sldId id="5723"/>
            <p14:sldId id="4808"/>
            <p14:sldId id="4809"/>
            <p14:sldId id="4810"/>
            <p14:sldId id="6580"/>
            <p14:sldId id="4088"/>
            <p14:sldId id="4089"/>
            <p14:sldId id="4090"/>
            <p14:sldId id="4091"/>
            <p14:sldId id="6581"/>
            <p14:sldId id="6582"/>
            <p14:sldId id="4174"/>
            <p14:sldId id="4175"/>
            <p14:sldId id="4176"/>
            <p14:sldId id="4177"/>
            <p14:sldId id="6230"/>
            <p14:sldId id="5641"/>
            <p14:sldId id="6526"/>
            <p14:sldId id="6525"/>
            <p14:sldId id="6527"/>
            <p14:sldId id="298"/>
            <p14:sldId id="299"/>
            <p14:sldId id="274"/>
            <p14:sldId id="6583"/>
            <p14:sldId id="6532"/>
            <p14:sldId id="6585"/>
            <p14:sldId id="6533"/>
            <p14:sldId id="6588"/>
            <p14:sldId id="6530"/>
            <p14:sldId id="6570"/>
            <p14:sldId id="6536"/>
            <p14:sldId id="6537"/>
            <p14:sldId id="6539"/>
            <p14:sldId id="310"/>
            <p14:sldId id="311"/>
            <p14:sldId id="312"/>
            <p14:sldId id="313"/>
            <p14:sldId id="6538"/>
            <p14:sldId id="6586"/>
            <p14:sldId id="6483"/>
            <p14:sldId id="6154"/>
            <p14:sldId id="6233"/>
            <p14:sldId id="6547"/>
            <p14:sldId id="6236"/>
            <p14:sldId id="6587"/>
            <p14:sldId id="6556"/>
            <p14:sldId id="6414"/>
            <p14:sldId id="6574"/>
            <p14:sldId id="6576"/>
            <p14:sldId id="6577"/>
            <p14:sldId id="3066"/>
            <p14:sldId id="6590"/>
            <p14:sldId id="6558"/>
            <p14:sldId id="6529"/>
            <p14:sldId id="6591"/>
            <p14:sldId id="5341"/>
            <p14:sldId id="5804"/>
            <p14:sldId id="5938"/>
            <p14:sldId id="5941"/>
            <p14:sldId id="5847"/>
            <p14:sldId id="6110"/>
            <p14:sldId id="6112"/>
            <p14:sldId id="6093"/>
            <p14:sldId id="6224"/>
            <p14:sldId id="6225"/>
            <p14:sldId id="6228"/>
            <p14:sldId id="6229"/>
            <p14:sldId id="6226"/>
            <p14:sldId id="6037"/>
            <p14:sldId id="433"/>
            <p14:sldId id="3078"/>
            <p14:sldId id="3101"/>
            <p14:sldId id="3204"/>
            <p14:sldId id="64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843" autoAdjust="0"/>
    <p:restoredTop sz="88934" autoAdjust="0"/>
  </p:normalViewPr>
  <p:slideViewPr>
    <p:cSldViewPr snapToGrid="0">
      <p:cViewPr varScale="1">
        <p:scale>
          <a:sx n="84" d="100"/>
          <a:sy n="84" d="100"/>
        </p:scale>
        <p:origin x="377" y="24"/>
      </p:cViewPr>
      <p:guideLst/>
    </p:cSldViewPr>
  </p:slideViewPr>
  <p:outlineViewPr>
    <p:cViewPr>
      <p:scale>
        <a:sx n="33" d="100"/>
        <a:sy n="33" d="100"/>
      </p:scale>
      <p:origin x="0" y="-170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6" Type="http://schemas.openxmlformats.org/officeDocument/2006/relationships/slide" Target="slides/slide7.xml"/><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viewProps" Target="viewProps.xml"/><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80" Type="http://schemas.openxmlformats.org/officeDocument/2006/relationships/slide" Target="slides/slide71.xml"/><Relationship Id="rId85" Type="http://schemas.openxmlformats.org/officeDocument/2006/relationships/slide" Target="slides/slide76.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slide" Target="slides/slide58.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slide" Target="slides/slide61.xml"/><Relationship Id="rId75" Type="http://schemas.openxmlformats.org/officeDocument/2006/relationships/slide" Target="slides/slide66.xml"/><Relationship Id="rId83" Type="http://schemas.openxmlformats.org/officeDocument/2006/relationships/slide" Target="slides/slide74.xml"/><Relationship Id="rId88" Type="http://schemas.openxmlformats.org/officeDocument/2006/relationships/slide" Target="slides/slide79.xml"/><Relationship Id="rId91" Type="http://schemas.openxmlformats.org/officeDocument/2006/relationships/slide" Target="slides/slide82.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1469D5-0956-49B4-AC3B-4E06A6384E35}" type="datetimeFigureOut">
              <a:rPr lang="en-US" smtClean="0"/>
              <a:t>2/26/2026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3F8BFB-4C9C-4F09-846D-D472471C36F0}" type="slidenum">
              <a:rPr lang="en-US" smtClean="0"/>
              <a:t>‹#›</a:t>
            </a:fld>
            <a:endParaRPr lang="en-US"/>
          </a:p>
        </p:txBody>
      </p:sp>
    </p:spTree>
    <p:extLst>
      <p:ext uri="{BB962C8B-B14F-4D97-AF65-F5344CB8AC3E}">
        <p14:creationId xmlns:p14="http://schemas.microsoft.com/office/powerpoint/2010/main" val="3078477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4875" rtl="0" eaLnBrk="1" fontAlgn="base" latinLnBrk="0" hangingPunct="1">
              <a:lnSpc>
                <a:spcPct val="100000"/>
              </a:lnSpc>
              <a:spcBef>
                <a:spcPct val="0"/>
              </a:spcBef>
              <a:spcAft>
                <a:spcPct val="0"/>
              </a:spcAft>
              <a:buClrTx/>
              <a:buSzTx/>
              <a:buFontTx/>
              <a:buNone/>
              <a:tabLst/>
              <a:defRPr/>
            </a:pPr>
            <a:fld id="{BFC1D03A-39B6-4B04-9980-D9FF336A46A8}"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04875"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5719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8"/>
        <p:cNvGrpSpPr/>
        <p:nvPr/>
      </p:nvGrpSpPr>
      <p:grpSpPr>
        <a:xfrm>
          <a:off x="0" y="0"/>
          <a:ext cx="0" cy="0"/>
          <a:chOff x="0" y="0"/>
          <a:chExt cx="0" cy="0"/>
        </a:xfrm>
      </p:grpSpPr>
      <p:sp>
        <p:nvSpPr>
          <p:cNvPr id="1079" name="Google Shape;1079;g3c2f952ae1c_0_2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0" name="Google Shape;1080;g3c2f952ae1c_0_2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extLst>
      <p:ext uri="{BB962C8B-B14F-4D97-AF65-F5344CB8AC3E}">
        <p14:creationId xmlns:p14="http://schemas.microsoft.com/office/powerpoint/2010/main" val="1443054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g3c2f952ae1c_0_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7" name="Google Shape;1087;g3c2f952ae1c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extLst>
      <p:ext uri="{BB962C8B-B14F-4D97-AF65-F5344CB8AC3E}">
        <p14:creationId xmlns:p14="http://schemas.microsoft.com/office/powerpoint/2010/main" val="6266716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2"/>
        <p:cNvGrpSpPr/>
        <p:nvPr/>
      </p:nvGrpSpPr>
      <p:grpSpPr>
        <a:xfrm>
          <a:off x="0" y="0"/>
          <a:ext cx="0" cy="0"/>
          <a:chOff x="0" y="0"/>
          <a:chExt cx="0" cy="0"/>
        </a:xfrm>
      </p:grpSpPr>
      <p:sp>
        <p:nvSpPr>
          <p:cNvPr id="1093" name="Google Shape;1093;g3c27511c4cd_1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MG</a:t>
            </a:r>
            <a:endParaRPr/>
          </a:p>
        </p:txBody>
      </p:sp>
      <p:sp>
        <p:nvSpPr>
          <p:cNvPr id="1094" name="Google Shape;1094;g3c27511c4cd_1_2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625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a:extLst>
            <a:ext uri="{FF2B5EF4-FFF2-40B4-BE49-F238E27FC236}">
              <a16:creationId xmlns:a16="http://schemas.microsoft.com/office/drawing/2014/main" id="{E976817D-55DE-EBD8-B157-C50374D275A0}"/>
            </a:ext>
          </a:extLst>
        </p:cNvPr>
        <p:cNvGrpSpPr/>
        <p:nvPr/>
      </p:nvGrpSpPr>
      <p:grpSpPr>
        <a:xfrm>
          <a:off x="0" y="0"/>
          <a:ext cx="0" cy="0"/>
          <a:chOff x="0" y="0"/>
          <a:chExt cx="0" cy="0"/>
        </a:xfrm>
      </p:grpSpPr>
      <p:sp>
        <p:nvSpPr>
          <p:cNvPr id="552" name="Google Shape;552;p34:notes">
            <a:extLst>
              <a:ext uri="{FF2B5EF4-FFF2-40B4-BE49-F238E27FC236}">
                <a16:creationId xmlns:a16="http://schemas.microsoft.com/office/drawing/2014/main" id="{490EC208-AD3E-28DE-5FFD-D4F8D4CBA15A}"/>
              </a:ext>
            </a:extLst>
          </p:cNvPr>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34:notes">
            <a:extLst>
              <a:ext uri="{FF2B5EF4-FFF2-40B4-BE49-F238E27FC236}">
                <a16:creationId xmlns:a16="http://schemas.microsoft.com/office/drawing/2014/main" id="{19F8C1AE-13F0-CBB4-9EA2-09D305862E6A}"/>
              </a:ext>
            </a:extLst>
          </p:cNvPr>
          <p:cNvSpPr txBox="1">
            <a:spLocks noGrp="1"/>
          </p:cNvSpPr>
          <p:nvPr>
            <p:ph type="body" idx="1"/>
          </p:nvPr>
        </p:nvSpPr>
        <p:spPr>
          <a:xfrm>
            <a:off x="929640" y="3329940"/>
            <a:ext cx="7437000" cy="315480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Clr>
                <a:schemeClr val="dk1"/>
              </a:buClr>
              <a:buSzPts val="1200"/>
              <a:buFont typeface="Calibri"/>
              <a:buNone/>
            </a:pPr>
            <a:endParaRPr/>
          </a:p>
        </p:txBody>
      </p:sp>
      <p:sp>
        <p:nvSpPr>
          <p:cNvPr id="554" name="Google Shape;554;p34:notes">
            <a:extLst>
              <a:ext uri="{FF2B5EF4-FFF2-40B4-BE49-F238E27FC236}">
                <a16:creationId xmlns:a16="http://schemas.microsoft.com/office/drawing/2014/main" id="{4A6DAEAB-17EB-C227-35CC-5A238990C916}"/>
              </a:ext>
            </a:extLst>
          </p:cNvPr>
          <p:cNvSpPr txBox="1">
            <a:spLocks noGrp="1"/>
          </p:cNvSpPr>
          <p:nvPr>
            <p:ph type="sldNum" idx="12"/>
          </p:nvPr>
        </p:nvSpPr>
        <p:spPr>
          <a:xfrm>
            <a:off x="5265809" y="6658664"/>
            <a:ext cx="4028400" cy="350400"/>
          </a:xfrm>
          <a:prstGeom prst="rect">
            <a:avLst/>
          </a:prstGeom>
          <a:noFill/>
          <a:ln>
            <a:noFill/>
          </a:ln>
        </p:spPr>
        <p:txBody>
          <a:bodyPr spcFirstLastPara="1" wrap="square" lIns="93175" tIns="46575" rIns="93175" bIns="4657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Calibri"/>
                <a:ea typeface="Calibri"/>
                <a:cs typeface="Calibri"/>
                <a:sym typeface="Calibri"/>
              </a:rPr>
              <a:t>57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478077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a:extLst>
            <a:ext uri="{FF2B5EF4-FFF2-40B4-BE49-F238E27FC236}">
              <a16:creationId xmlns:a16="http://schemas.microsoft.com/office/drawing/2014/main" id="{D6764FB3-61DB-89DF-08D9-BA1C5D1DF5E2}"/>
            </a:ext>
          </a:extLst>
        </p:cNvPr>
        <p:cNvGrpSpPr/>
        <p:nvPr/>
      </p:nvGrpSpPr>
      <p:grpSpPr>
        <a:xfrm>
          <a:off x="0" y="0"/>
          <a:ext cx="0" cy="0"/>
          <a:chOff x="0" y="0"/>
          <a:chExt cx="0" cy="0"/>
        </a:xfrm>
      </p:grpSpPr>
      <p:sp>
        <p:nvSpPr>
          <p:cNvPr id="567" name="Google Shape;567;p36:notes">
            <a:extLst>
              <a:ext uri="{FF2B5EF4-FFF2-40B4-BE49-F238E27FC236}">
                <a16:creationId xmlns:a16="http://schemas.microsoft.com/office/drawing/2014/main" id="{A13D7C3A-461B-2BB7-BD8B-0EB18F7D23D4}"/>
              </a:ext>
            </a:extLst>
          </p:cNvPr>
          <p:cNvSpPr txBox="1">
            <a:spLocks noGrp="1"/>
          </p:cNvSpPr>
          <p:nvPr>
            <p:ph type="body" idx="1"/>
          </p:nvPr>
        </p:nvSpPr>
        <p:spPr>
          <a:xfrm>
            <a:off x="929640" y="3329940"/>
            <a:ext cx="7437120" cy="31546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68" name="Google Shape;568;p36:notes">
            <a:extLst>
              <a:ext uri="{FF2B5EF4-FFF2-40B4-BE49-F238E27FC236}">
                <a16:creationId xmlns:a16="http://schemas.microsoft.com/office/drawing/2014/main" id="{FA4154BA-076B-A95C-A5C4-C5370DB3946B}"/>
              </a:ext>
            </a:extLst>
          </p:cNvPr>
          <p:cNvSpPr>
            <a:spLocks noGrp="1" noRot="1" noChangeAspect="1"/>
          </p:cNvSpPr>
          <p:nvPr>
            <p:ph type="sldImg" idx="2"/>
          </p:nvPr>
        </p:nvSpPr>
        <p:spPr>
          <a:xfrm>
            <a:off x="2895600" y="525463"/>
            <a:ext cx="3505200" cy="26289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0620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DN and Karen</a:t>
            </a:r>
          </a:p>
        </p:txBody>
      </p:sp>
      <p:sp>
        <p:nvSpPr>
          <p:cNvPr id="4" name="Slide Number Placeholder 3"/>
          <p:cNvSpPr>
            <a:spLocks noGrp="1"/>
          </p:cNvSpPr>
          <p:nvPr>
            <p:ph type="sldNum" sz="quarter" idx="5"/>
          </p:nvPr>
        </p:nvSpPr>
        <p:spPr/>
        <p:txBody>
          <a:bodyPr/>
          <a:lstStyle/>
          <a:p>
            <a:fld id="{733F8BFB-4C9C-4F09-846D-D472471C36F0}" type="slidenum">
              <a:rPr lang="en-US" smtClean="0"/>
              <a:t>65</a:t>
            </a:fld>
            <a:endParaRPr lang="en-US"/>
          </a:p>
        </p:txBody>
      </p:sp>
    </p:spTree>
    <p:extLst>
      <p:ext uri="{BB962C8B-B14F-4D97-AF65-F5344CB8AC3E}">
        <p14:creationId xmlns:p14="http://schemas.microsoft.com/office/powerpoint/2010/main" val="28905056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a:ln/>
        </p:spPr>
      </p:sp>
      <p:sp>
        <p:nvSpPr>
          <p:cNvPr id="122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122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4875">
              <a:defRPr>
                <a:solidFill>
                  <a:schemeClr val="tx1"/>
                </a:solidFill>
                <a:latin typeface="Calibri" panose="020F0502020204030204" pitchFamily="34" charset="0"/>
              </a:defRPr>
            </a:lvl1pPr>
            <a:lvl2pPr marL="742950" indent="-285750" defTabSz="904875">
              <a:defRPr>
                <a:solidFill>
                  <a:schemeClr val="tx1"/>
                </a:solidFill>
                <a:latin typeface="Calibri" panose="020F0502020204030204" pitchFamily="34" charset="0"/>
              </a:defRPr>
            </a:lvl2pPr>
            <a:lvl3pPr marL="1143000" indent="-228600" defTabSz="904875">
              <a:defRPr>
                <a:solidFill>
                  <a:schemeClr val="tx1"/>
                </a:solidFill>
                <a:latin typeface="Calibri" panose="020F0502020204030204" pitchFamily="34" charset="0"/>
              </a:defRPr>
            </a:lvl3pPr>
            <a:lvl4pPr marL="1600200" indent="-228600" defTabSz="904875">
              <a:defRPr>
                <a:solidFill>
                  <a:schemeClr val="tx1"/>
                </a:solidFill>
                <a:latin typeface="Calibri" panose="020F0502020204030204" pitchFamily="34" charset="0"/>
              </a:defRPr>
            </a:lvl4pPr>
            <a:lvl5pPr marL="2057400" indent="-228600" defTabSz="904875">
              <a:defRPr>
                <a:solidFill>
                  <a:schemeClr val="tx1"/>
                </a:solidFill>
                <a:latin typeface="Calibri" panose="020F0502020204030204" pitchFamily="34" charset="0"/>
              </a:defRPr>
            </a:lvl5pPr>
            <a:lvl6pPr marL="2514600" indent="-228600" defTabSz="904875" eaLnBrk="0" fontAlgn="base" hangingPunct="0">
              <a:spcBef>
                <a:spcPct val="0"/>
              </a:spcBef>
              <a:spcAft>
                <a:spcPct val="0"/>
              </a:spcAft>
              <a:defRPr>
                <a:solidFill>
                  <a:schemeClr val="tx1"/>
                </a:solidFill>
                <a:latin typeface="Calibri" panose="020F0502020204030204" pitchFamily="34" charset="0"/>
              </a:defRPr>
            </a:lvl6pPr>
            <a:lvl7pPr marL="2971800" indent="-228600" defTabSz="904875" eaLnBrk="0" fontAlgn="base" hangingPunct="0">
              <a:spcBef>
                <a:spcPct val="0"/>
              </a:spcBef>
              <a:spcAft>
                <a:spcPct val="0"/>
              </a:spcAft>
              <a:defRPr>
                <a:solidFill>
                  <a:schemeClr val="tx1"/>
                </a:solidFill>
                <a:latin typeface="Calibri" panose="020F0502020204030204" pitchFamily="34" charset="0"/>
              </a:defRPr>
            </a:lvl7pPr>
            <a:lvl8pPr marL="3429000" indent="-228600" defTabSz="904875" eaLnBrk="0" fontAlgn="base" hangingPunct="0">
              <a:spcBef>
                <a:spcPct val="0"/>
              </a:spcBef>
              <a:spcAft>
                <a:spcPct val="0"/>
              </a:spcAft>
              <a:defRPr>
                <a:solidFill>
                  <a:schemeClr val="tx1"/>
                </a:solidFill>
                <a:latin typeface="Calibri" panose="020F0502020204030204" pitchFamily="34" charset="0"/>
              </a:defRPr>
            </a:lvl8pPr>
            <a:lvl9pPr marL="3886200" indent="-228600" defTabSz="904875"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04875" rtl="0" eaLnBrk="1" fontAlgn="base" latinLnBrk="0" hangingPunct="1">
              <a:lnSpc>
                <a:spcPct val="100000"/>
              </a:lnSpc>
              <a:spcBef>
                <a:spcPct val="0"/>
              </a:spcBef>
              <a:spcAft>
                <a:spcPct val="0"/>
              </a:spcAft>
              <a:buClrTx/>
              <a:buSzTx/>
              <a:buFontTx/>
              <a:buNone/>
              <a:tabLst/>
              <a:defRPr/>
            </a:pPr>
            <a:fld id="{0735D6F6-EE5C-42FD-85AA-AF5D86425F28}"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4875" rtl="0" eaLnBrk="1" fontAlgn="base" latinLnBrk="0" hangingPunct="1">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0664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4875" rtl="0" eaLnBrk="1" fontAlgn="base" latinLnBrk="0" hangingPunct="1">
              <a:lnSpc>
                <a:spcPct val="100000"/>
              </a:lnSpc>
              <a:spcBef>
                <a:spcPct val="0"/>
              </a:spcBef>
              <a:spcAft>
                <a:spcPct val="0"/>
              </a:spcAft>
              <a:buClrTx/>
              <a:buSzTx/>
              <a:buFontTx/>
              <a:buNone/>
              <a:tabLst/>
              <a:defRPr/>
            </a:pPr>
            <a:fld id="{8A4A540A-BDEE-405A-B83A-EF94C02AE719}"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04875"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836579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6400e6027a_0_48:notes"/>
          <p:cNvSpPr>
            <a:spLocks noGrp="1" noRot="1" noChangeAspect="1"/>
          </p:cNvSpPr>
          <p:nvPr>
            <p:ph type="sldImg" idx="2"/>
          </p:nvPr>
        </p:nvSpPr>
        <p:spPr>
          <a:xfrm>
            <a:off x="2895600" y="523875"/>
            <a:ext cx="3494088" cy="2619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7" name="Google Shape;457;g6400e6027a_0_48:notes"/>
          <p:cNvSpPr txBox="1">
            <a:spLocks noGrp="1"/>
          </p:cNvSpPr>
          <p:nvPr>
            <p:ph type="body" idx="1"/>
          </p:nvPr>
        </p:nvSpPr>
        <p:spPr>
          <a:xfrm>
            <a:off x="928371" y="3317876"/>
            <a:ext cx="7426960" cy="3143250"/>
          </a:xfrm>
          <a:prstGeom prst="rect">
            <a:avLst/>
          </a:prstGeom>
        </p:spPr>
        <p:txBody>
          <a:bodyPr spcFirstLastPara="1" wrap="square" lIns="92948" tIns="92948" rIns="92948" bIns="92948" anchor="t" anchorCtr="0">
            <a:noAutofit/>
          </a:bodyPr>
          <a:lstStyle/>
          <a:p>
            <a:pPr marL="0" indent="0">
              <a:buNone/>
            </a:pPr>
            <a:endParaRPr/>
          </a:p>
        </p:txBody>
      </p:sp>
    </p:spTree>
    <p:extLst>
      <p:ext uri="{BB962C8B-B14F-4D97-AF65-F5344CB8AC3E}">
        <p14:creationId xmlns:p14="http://schemas.microsoft.com/office/powerpoint/2010/main" val="394899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705879ac33_1_0:notes"/>
          <p:cNvSpPr>
            <a:spLocks noGrp="1" noRot="1" noChangeAspect="1"/>
          </p:cNvSpPr>
          <p:nvPr>
            <p:ph type="sldImg" idx="2"/>
          </p:nvPr>
        </p:nvSpPr>
        <p:spPr>
          <a:xfrm>
            <a:off x="2895600" y="523875"/>
            <a:ext cx="3494088" cy="261937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705879ac33_1_0:notes"/>
          <p:cNvSpPr txBox="1">
            <a:spLocks noGrp="1"/>
          </p:cNvSpPr>
          <p:nvPr>
            <p:ph type="body" idx="1"/>
          </p:nvPr>
        </p:nvSpPr>
        <p:spPr>
          <a:xfrm>
            <a:off x="928371" y="3317876"/>
            <a:ext cx="7426960" cy="3143250"/>
          </a:xfrm>
          <a:prstGeom prst="rect">
            <a:avLst/>
          </a:prstGeom>
        </p:spPr>
        <p:txBody>
          <a:bodyPr spcFirstLastPara="1" wrap="square" lIns="92948" tIns="92948" rIns="92948" bIns="92948" anchor="t" anchorCtr="0">
            <a:noAutofit/>
          </a:bodyPr>
          <a:lstStyle/>
          <a:p>
            <a:pPr marL="0" indent="0">
              <a:buNone/>
            </a:pPr>
            <a:endParaRPr/>
          </a:p>
        </p:txBody>
      </p:sp>
    </p:spTree>
    <p:extLst>
      <p:ext uri="{BB962C8B-B14F-4D97-AF65-F5344CB8AC3E}">
        <p14:creationId xmlns:p14="http://schemas.microsoft.com/office/powerpoint/2010/main" val="1149460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492" name="Google Shape;492;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3c901da1399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9" name="Google Shape;499;g3c901da1399_0_0:notes"/>
          <p:cNvSpPr txBox="1">
            <a:spLocks noGrp="1"/>
          </p:cNvSpPr>
          <p:nvPr>
            <p:ph type="body" idx="1"/>
          </p:nvPr>
        </p:nvSpPr>
        <p:spPr>
          <a:xfrm>
            <a:off x="701040" y="4415790"/>
            <a:ext cx="5608200" cy="418350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500" name="Google Shape;500;g3c901da1399_0_0:notes"/>
          <p:cNvSpPr txBox="1">
            <a:spLocks noGrp="1"/>
          </p:cNvSpPr>
          <p:nvPr>
            <p:ph type="sldNum" idx="12"/>
          </p:nvPr>
        </p:nvSpPr>
        <p:spPr>
          <a:xfrm>
            <a:off x="3970938" y="8829967"/>
            <a:ext cx="3037800" cy="464700"/>
          </a:xfrm>
          <a:prstGeom prst="rect">
            <a:avLst/>
          </a:prstGeom>
        </p:spPr>
        <p:txBody>
          <a:bodyPr spcFirstLastPara="1" wrap="square" lIns="93175" tIns="46575" rIns="93175" bIns="46575"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23" name="Google Shape;323;p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4"/>
        <p:cNvGrpSpPr/>
        <p:nvPr/>
      </p:nvGrpSpPr>
      <p:grpSpPr>
        <a:xfrm>
          <a:off x="0" y="0"/>
          <a:ext cx="0" cy="0"/>
          <a:chOff x="0" y="0"/>
          <a:chExt cx="0" cy="0"/>
        </a:xfrm>
      </p:grpSpPr>
      <p:sp>
        <p:nvSpPr>
          <p:cNvPr id="1065" name="Google Shape;1065;g3c2f952ae1c_0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6" name="Google Shape;1066;g3c2f952ae1c_0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extLst>
      <p:ext uri="{BB962C8B-B14F-4D97-AF65-F5344CB8AC3E}">
        <p14:creationId xmlns:p14="http://schemas.microsoft.com/office/powerpoint/2010/main" val="1015274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g3c2f952ae1c_0_2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3" name="Google Shape;1073;g3c2f952ae1c_0_2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extLst>
      <p:ext uri="{BB962C8B-B14F-4D97-AF65-F5344CB8AC3E}">
        <p14:creationId xmlns:p14="http://schemas.microsoft.com/office/powerpoint/2010/main" val="385852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B9DB5C98-ADB3-4BC8-A316-EAA4A2C2537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537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03029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43324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5065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1"/>
        <p:cNvGrpSpPr/>
        <p:nvPr/>
      </p:nvGrpSpPr>
      <p:grpSpPr>
        <a:xfrm>
          <a:off x="0" y="0"/>
          <a:ext cx="0" cy="0"/>
          <a:chOff x="0" y="0"/>
          <a:chExt cx="0" cy="0"/>
        </a:xfrm>
      </p:grpSpPr>
      <p:sp>
        <p:nvSpPr>
          <p:cNvPr id="92" name="Google Shape;92;g340fe4d7ee8_0_118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3" name="Google Shape;93;g340fe4d7ee8_0_118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4" name="Google Shape;94;g340fe4d7ee8_0_118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000" b="0" i="0" u="none" strike="noStrike" kern="1200" cap="none" spc="0" normalizeH="0" baseline="0" noProof="0">
                <a:ln>
                  <a:noFill/>
                </a:ln>
                <a:solidFill>
                  <a:srgbClr val="70727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sz="1000" b="0" i="0" u="none" strike="noStrike" kern="1200" cap="none" spc="0" normalizeH="0" baseline="0" noProof="0">
              <a:ln>
                <a:noFill/>
              </a:ln>
              <a:solidFill>
                <a:srgbClr val="707271"/>
              </a:solidFill>
              <a:effectLst/>
              <a:uLnTx/>
              <a:uFillTx/>
              <a:latin typeface="Calibri"/>
              <a:ea typeface="+mn-ea"/>
              <a:cs typeface="+mn-cs"/>
            </a:endParaRPr>
          </a:p>
        </p:txBody>
      </p:sp>
    </p:spTree>
    <p:extLst>
      <p:ext uri="{BB962C8B-B14F-4D97-AF65-F5344CB8AC3E}">
        <p14:creationId xmlns:p14="http://schemas.microsoft.com/office/powerpoint/2010/main" val="39398384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74"/>
        <p:cNvGrpSpPr/>
        <p:nvPr/>
      </p:nvGrpSpPr>
      <p:grpSpPr>
        <a:xfrm>
          <a:off x="0" y="0"/>
          <a:ext cx="0" cy="0"/>
          <a:chOff x="0" y="0"/>
          <a:chExt cx="0" cy="0"/>
        </a:xfrm>
      </p:grpSpPr>
      <p:sp>
        <p:nvSpPr>
          <p:cNvPr id="75" name="Google Shape;75;g774b2f64db_0_678"/>
          <p:cNvSpPr txBox="1">
            <a:spLocks noGrp="1"/>
          </p:cNvSpPr>
          <p:nvPr>
            <p:ph type="body" idx="1"/>
          </p:nvPr>
        </p:nvSpPr>
        <p:spPr>
          <a:xfrm>
            <a:off x="457200" y="17526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6" name="Google Shape;76;g774b2f64db_0_6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707271"/>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fld id="{00000000-1234-1234-1234-123412341234}" type="slidenum">
              <a:rPr kumimoji="0" lang="en-US" sz="1000" b="0" i="0" u="none" strike="noStrike" kern="1200" cap="none" spc="0" normalizeH="0" baseline="0" noProof="0">
                <a:ln>
                  <a:noFill/>
                </a:ln>
                <a:solidFill>
                  <a:srgbClr val="707271"/>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000"/>
                <a:buFont typeface="Arial"/>
                <a:buNone/>
                <a:tabLst/>
                <a:defRPr/>
              </a:pPr>
              <a:t>‹#›</a:t>
            </a:fld>
            <a:endParaRPr kumimoji="0" sz="1000" b="0" i="0" u="none" strike="noStrike" kern="1200" cap="none" spc="0" normalizeH="0" baseline="0" noProof="0">
              <a:ln>
                <a:noFill/>
              </a:ln>
              <a:solidFill>
                <a:srgbClr val="707271"/>
              </a:solidFill>
              <a:effectLst/>
              <a:uLnTx/>
              <a:uFillTx/>
              <a:latin typeface="Calibri"/>
              <a:ea typeface="Calibri"/>
              <a:cs typeface="Calibri"/>
              <a:sym typeface="Calibri"/>
            </a:endParaRPr>
          </a:p>
        </p:txBody>
      </p:sp>
      <p:sp>
        <p:nvSpPr>
          <p:cNvPr id="77" name="Google Shape;77;g774b2f64db_0_6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0019314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B9DB5C98-ADB3-4BC8-A316-EAA4A2C2537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98447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566613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0"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39855857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29338338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83995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688345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56921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80902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44862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0639881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51319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822074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262899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42350116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457448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0"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2592528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6"/>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2"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27638047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1500943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9737929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844757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74722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228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31661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926703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06965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624400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9079798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6"/>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29701264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412474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0"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29739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22911814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0545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895508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4752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79487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723484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025412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553707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269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668131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96277" y="2416555"/>
            <a:ext cx="7749540" cy="695325"/>
          </a:xfrm>
          <a:prstGeom prst="rect">
            <a:avLst/>
          </a:prstGeom>
        </p:spPr>
        <p:txBody>
          <a:bodyPr wrap="square" lIns="0" tIns="0" rIns="0" bIns="0">
            <a:spAutoFit/>
          </a:bodyPr>
          <a:lstStyle>
            <a:lvl1pPr>
              <a:defRPr sz="4400" b="0" i="0" u="sng">
                <a:solidFill>
                  <a:schemeClr val="tx1"/>
                </a:solidFill>
                <a:latin typeface="Calibri"/>
                <a:cs typeface="Calibri"/>
              </a:defRPr>
            </a:lvl1pPr>
          </a:lstStyle>
          <a:p>
            <a:endParaRPr/>
          </a:p>
        </p:txBody>
      </p:sp>
      <p:sp>
        <p:nvSpPr>
          <p:cNvPr id="3" name="Holder 3"/>
          <p:cNvSpPr>
            <a:spLocks noGrp="1"/>
          </p:cNvSpPr>
          <p:nvPr>
            <p:ph type="subTitle" idx="4"/>
          </p:nvPr>
        </p:nvSpPr>
        <p:spPr>
          <a:xfrm>
            <a:off x="2493391" y="3727195"/>
            <a:ext cx="4312284" cy="75692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5461382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7483322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sz="half" idx="2"/>
          </p:nvPr>
        </p:nvSpPr>
        <p:spPr>
          <a:xfrm>
            <a:off x="665797" y="1880024"/>
            <a:ext cx="2547620" cy="4074160"/>
          </a:xfrm>
          <a:prstGeom prst="rect">
            <a:avLst/>
          </a:prstGeom>
        </p:spPr>
        <p:txBody>
          <a:bodyPr wrap="square" lIns="0" tIns="0" rIns="0" bIns="0">
            <a:spAutoFit/>
          </a:bodyPr>
          <a:lstStyle>
            <a:lvl1pPr>
              <a:defRPr sz="2700" b="0" i="0">
                <a:solidFill>
                  <a:schemeClr val="bg1"/>
                </a:solidFill>
                <a:latin typeface="Calibri"/>
                <a:cs typeface="Calibri"/>
              </a:defRPr>
            </a:lvl1pPr>
          </a:lstStyle>
          <a:p>
            <a:endParaRPr/>
          </a:p>
        </p:txBody>
      </p:sp>
      <p:sp>
        <p:nvSpPr>
          <p:cNvPr id="4" name="Holder 4"/>
          <p:cNvSpPr>
            <a:spLocks noGrp="1"/>
          </p:cNvSpPr>
          <p:nvPr>
            <p:ph sz="half" idx="3"/>
          </p:nvPr>
        </p:nvSpPr>
        <p:spPr>
          <a:xfrm>
            <a:off x="4726940" y="1533252"/>
            <a:ext cx="3784600" cy="430530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7" name="Holder 7"/>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41897867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1336" y="123444"/>
            <a:ext cx="2590787" cy="532747"/>
          </a:xfrm>
          <a:prstGeom prst="rect">
            <a:avLst/>
          </a:prstGeom>
        </p:spPr>
      </p:pic>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lang="en-US" spc="-10" dirty="0"/>
              <a:t>©Copyright</a:t>
            </a:r>
            <a:r>
              <a:rPr lang="en-US" spc="-5" dirty="0"/>
              <a:t> </a:t>
            </a:r>
            <a:r>
              <a:rPr lang="en-US" dirty="0"/>
              <a:t>2025 </a:t>
            </a:r>
            <a:r>
              <a:rPr lang="en-US" spc="-10" dirty="0"/>
              <a:t>Foundation</a:t>
            </a:r>
            <a:r>
              <a:rPr lang="en-US" spc="40" dirty="0"/>
              <a:t> </a:t>
            </a:r>
            <a:r>
              <a:rPr lang="en-US" dirty="0"/>
              <a:t>for</a:t>
            </a:r>
            <a:r>
              <a:rPr lang="en-US" spc="30" dirty="0"/>
              <a:t> </a:t>
            </a:r>
            <a:r>
              <a:rPr lang="en-US" spc="-10" dirty="0"/>
              <a:t>Educational</a:t>
            </a:r>
            <a:r>
              <a:rPr lang="en-US" spc="35" dirty="0"/>
              <a:t> </a:t>
            </a:r>
            <a:r>
              <a:rPr lang="en-US" spc="-10" dirty="0"/>
              <a:t>Administration,</a:t>
            </a:r>
            <a:r>
              <a:rPr lang="en-US" spc="50" dirty="0"/>
              <a:t> </a:t>
            </a:r>
            <a:r>
              <a:rPr lang="en-US" dirty="0"/>
              <a:t>Inc.</a:t>
            </a:r>
            <a:r>
              <a:rPr lang="en-US" spc="5" dirty="0"/>
              <a:t> </a:t>
            </a:r>
            <a:r>
              <a:rPr lang="en-US" dirty="0"/>
              <a:t>–</a:t>
            </a:r>
            <a:r>
              <a:rPr lang="en-US" spc="10" dirty="0"/>
              <a:t> </a:t>
            </a:r>
            <a:r>
              <a:rPr lang="en-US" dirty="0"/>
              <a:t>LEGAL</a:t>
            </a:r>
            <a:r>
              <a:rPr lang="en-US" spc="5" dirty="0"/>
              <a:t> </a:t>
            </a:r>
            <a:r>
              <a:rPr lang="en-US" spc="-25" dirty="0"/>
              <a:t>ONE</a:t>
            </a:r>
            <a:endParaRPr spc="-25" dirty="0"/>
          </a:p>
        </p:txBody>
      </p:sp>
      <p:sp>
        <p:nvSpPr>
          <p:cNvPr id="5" name="Holder 5"/>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1001891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3" name="Holder 3"/>
          <p:cNvSpPr>
            <a:spLocks noGrp="1"/>
          </p:cNvSpPr>
          <p:nvPr>
            <p:ph type="dt" sz="half" idx="6"/>
          </p:nvPr>
        </p:nvSpPr>
        <p:spPr>
          <a:xfrm>
            <a:off x="457200" y="6377940"/>
            <a:ext cx="2103120" cy="34290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2/26/2026</a:t>
            </a:fld>
            <a:endParaRPr lang="en-US"/>
          </a:p>
        </p:txBody>
      </p:sp>
      <p:sp>
        <p:nvSpPr>
          <p:cNvPr id="4" name="Holder 4"/>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31485325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670075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190240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0"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31758527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2"/>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38215652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6"/>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753351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2775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158643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285824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7374653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70605360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326382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5208211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3893644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42938" y="1997276"/>
            <a:ext cx="7286625" cy="1378148"/>
          </a:xfrm>
        </p:spPr>
        <p:txBody>
          <a:bodyPr/>
          <a:lstStyle/>
          <a:p>
            <a:r>
              <a:rPr lang="en-US"/>
              <a:t>Click to edit Master title style</a:t>
            </a:r>
          </a:p>
        </p:txBody>
      </p:sp>
      <p:sp>
        <p:nvSpPr>
          <p:cNvPr id="3" name="Subtitle 2"/>
          <p:cNvSpPr>
            <a:spLocks noGrp="1"/>
          </p:cNvSpPr>
          <p:nvPr>
            <p:ph type="subTitle" idx="1"/>
          </p:nvPr>
        </p:nvSpPr>
        <p:spPr>
          <a:xfrm>
            <a:off x="1285875" y="3643312"/>
            <a:ext cx="600075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126275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249888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6"/>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5124598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168" y="4131471"/>
            <a:ext cx="7286625"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677168" y="2725046"/>
            <a:ext cx="7286625"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73659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500189"/>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57687" y="1500189"/>
            <a:ext cx="3786188"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470926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28625" y="1439168"/>
            <a:ext cx="3787676"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428625" y="2038945"/>
            <a:ext cx="3787676"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354712" y="1439168"/>
            <a:ext cx="3789164"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4354712" y="2038945"/>
            <a:ext cx="3789164"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9224340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64665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052870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8627" y="255984"/>
            <a:ext cx="2820293"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3351609" y="255987"/>
            <a:ext cx="4792266"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28627" y="1345406"/>
            <a:ext cx="2820293"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13939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80270" y="4500562"/>
            <a:ext cx="51435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1680270" y="574477"/>
            <a:ext cx="51435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1680270" y="5031879"/>
            <a:ext cx="51435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900461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670788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15062" y="257475"/>
            <a:ext cx="1928813"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28625" y="257475"/>
            <a:ext cx="5643563"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711798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96277" y="2416555"/>
            <a:ext cx="7749540" cy="695325"/>
          </a:xfrm>
          <a:prstGeom prst="rect">
            <a:avLst/>
          </a:prstGeom>
        </p:spPr>
        <p:txBody>
          <a:bodyPr wrap="square" lIns="0" tIns="0" rIns="0" bIns="0">
            <a:spAutoFit/>
          </a:bodyPr>
          <a:lstStyle>
            <a:lvl1pPr>
              <a:defRPr sz="4400" b="0" i="0" u="sng">
                <a:solidFill>
                  <a:schemeClr val="tx1"/>
                </a:solidFill>
                <a:latin typeface="Calibri"/>
                <a:cs typeface="Calibri"/>
              </a:defRPr>
            </a:lvl1pPr>
          </a:lstStyle>
          <a:p>
            <a:endParaRPr/>
          </a:p>
        </p:txBody>
      </p:sp>
      <p:sp>
        <p:nvSpPr>
          <p:cNvPr id="3" name="Holder 3"/>
          <p:cNvSpPr>
            <a:spLocks noGrp="1"/>
          </p:cNvSpPr>
          <p:nvPr>
            <p:ph type="subTitle" idx="4"/>
          </p:nvPr>
        </p:nvSpPr>
        <p:spPr>
          <a:xfrm>
            <a:off x="2493391" y="3727195"/>
            <a:ext cx="4312284" cy="75692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FA45ECEA-73EA-5A47-8707-C7D8A7F37AB4}" type="datetime1">
              <a:rPr lang="en-US" smtClean="0"/>
              <a:t>2/26/2026</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2737320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6"/>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2100728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0EF3D0E3-61F8-FB4F-AA36-71F8978ADAC4}" type="datetime1">
              <a:rPr lang="en-US" smtClean="0"/>
              <a:t>2/26/2026</a:t>
            </a:fld>
            <a:endParaRPr lang="en-US"/>
          </a:p>
        </p:txBody>
      </p:sp>
      <p:sp>
        <p:nvSpPr>
          <p:cNvPr id="6" name="Holder 6"/>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55248057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sz="half" idx="2"/>
          </p:nvPr>
        </p:nvSpPr>
        <p:spPr>
          <a:xfrm>
            <a:off x="665797" y="1880024"/>
            <a:ext cx="2547620" cy="4074160"/>
          </a:xfrm>
          <a:prstGeom prst="rect">
            <a:avLst/>
          </a:prstGeom>
        </p:spPr>
        <p:txBody>
          <a:bodyPr wrap="square" lIns="0" tIns="0" rIns="0" bIns="0">
            <a:spAutoFit/>
          </a:bodyPr>
          <a:lstStyle>
            <a:lvl1pPr>
              <a:defRPr sz="2700" b="0" i="0">
                <a:solidFill>
                  <a:schemeClr val="bg1"/>
                </a:solidFill>
                <a:latin typeface="Calibri"/>
                <a:cs typeface="Calibri"/>
              </a:defRPr>
            </a:lvl1pPr>
          </a:lstStyle>
          <a:p>
            <a:endParaRPr/>
          </a:p>
        </p:txBody>
      </p:sp>
      <p:sp>
        <p:nvSpPr>
          <p:cNvPr id="4" name="Holder 4"/>
          <p:cNvSpPr>
            <a:spLocks noGrp="1"/>
          </p:cNvSpPr>
          <p:nvPr>
            <p:ph sz="half" idx="3"/>
          </p:nvPr>
        </p:nvSpPr>
        <p:spPr>
          <a:xfrm>
            <a:off x="4726940" y="1533252"/>
            <a:ext cx="3784600" cy="4305300"/>
          </a:xfrm>
          <a:prstGeom prst="rect">
            <a:avLst/>
          </a:prstGeom>
        </p:spPr>
        <p:txBody>
          <a:bodyPr wrap="square" lIns="0" tIns="0" rIns="0" bIns="0">
            <a:spAutoFit/>
          </a:bodyPr>
          <a:lstStyle>
            <a:lvl1pPr>
              <a:defRPr sz="2600" b="0" i="0">
                <a:solidFill>
                  <a:schemeClr val="tx1"/>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8C0A4D88-3DE4-9D4F-A083-63DA03ECCD50}" type="datetime1">
              <a:rPr lang="en-US" smtClean="0"/>
              <a:t>2/26/2026</a:t>
            </a:fld>
            <a:endParaRPr lang="en-US"/>
          </a:p>
        </p:txBody>
      </p:sp>
      <p:sp>
        <p:nvSpPr>
          <p:cNvPr id="7" name="Holder 7"/>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364599206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21336" y="123444"/>
            <a:ext cx="2590787" cy="532747"/>
          </a:xfrm>
          <a:prstGeom prst="rect">
            <a:avLst/>
          </a:prstGeom>
        </p:spPr>
      </p:pic>
      <p:sp>
        <p:nvSpPr>
          <p:cNvPr id="2" name="Holder 2"/>
          <p:cNvSpPr>
            <a:spLocks noGrp="1"/>
          </p:cNvSpPr>
          <p:nvPr>
            <p:ph type="title"/>
          </p:nvPr>
        </p:nvSpPr>
        <p:spPr/>
        <p:txBody>
          <a:bodyPr lIns="0" tIns="0" rIns="0" bIns="0"/>
          <a:lstStyle>
            <a:lvl1pPr>
              <a:defRPr sz="4400" b="0" i="0" u="sng">
                <a:solidFill>
                  <a:schemeClr val="tx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6EEABBB1-A5DD-0946-BC59-A3CBE6D2408A}" type="datetime1">
              <a:rPr lang="en-US" smtClean="0"/>
              <a:t>2/26/2026</a:t>
            </a:fld>
            <a:endParaRPr lang="en-US"/>
          </a:p>
        </p:txBody>
      </p:sp>
      <p:sp>
        <p:nvSpPr>
          <p:cNvPr id="5" name="Holder 5"/>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414667691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5</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4AE885BB-5CC5-9741-BFD2-C1F63DAAFA50}" type="datetime1">
              <a:rPr lang="en-US" smtClean="0"/>
              <a:t>2/26/2026</a:t>
            </a:fld>
            <a:endParaRPr lang="en-US"/>
          </a:p>
        </p:txBody>
      </p:sp>
      <p:sp>
        <p:nvSpPr>
          <p:cNvPr id="4" name="Holder 4"/>
          <p:cNvSpPr>
            <a:spLocks noGrp="1"/>
          </p:cNvSpPr>
          <p:nvPr>
            <p:ph type="sldNum" sz="quarter" idx="7"/>
          </p:nvPr>
        </p:nvSpPr>
        <p:spPr/>
        <p:txBody>
          <a:bodyPr lIns="0" tIns="0" rIns="0" bIns="0"/>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23775360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6"/>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2"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173407379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247208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70727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B9DB5C98-ADB3-4BC8-A316-EAA4A2C25379}"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3453120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E443D2D3-79D4-425E-A51E-1C8F275C5E7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6728168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Section Header w/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6"/>
            <a:ext cx="7772400" cy="1362075"/>
          </a:xfrm>
        </p:spPr>
        <p:txBody>
          <a:bodyPr anchor="ctr"/>
          <a:lstStyle>
            <a:lvl1pPr algn="ctr">
              <a:defRPr sz="4000" b="1" u="none" cap="all"/>
            </a:lvl1pPr>
          </a:lstStyle>
          <a:p>
            <a:r>
              <a:rPr lang="en-US"/>
              <a:t>Click to edit Master title style</a:t>
            </a:r>
          </a:p>
        </p:txBody>
      </p:sp>
      <p:pic>
        <p:nvPicPr>
          <p:cNvPr id="4" name="Picture 3" descr="A picture containing drawing&#10;&#10;Description automatically generated">
            <a:extLst>
              <a:ext uri="{FF2B5EF4-FFF2-40B4-BE49-F238E27FC236}">
                <a16:creationId xmlns:a16="http://schemas.microsoft.com/office/drawing/2014/main" id="{3D912FBF-1A9D-1049-A665-9D43C1A8164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021" y="123756"/>
            <a:ext cx="2590800" cy="602826"/>
          </a:xfrm>
          <a:prstGeom prst="rect">
            <a:avLst/>
          </a:prstGeom>
        </p:spPr>
      </p:pic>
      <p:sp>
        <p:nvSpPr>
          <p:cNvPr id="5" name="Subtitle 2">
            <a:extLst>
              <a:ext uri="{FF2B5EF4-FFF2-40B4-BE49-F238E27FC236}">
                <a16:creationId xmlns:a16="http://schemas.microsoft.com/office/drawing/2014/main" id="{3A599E70-8ED0-244F-BC0E-58069303B666}"/>
              </a:ext>
            </a:extLst>
          </p:cNvPr>
          <p:cNvSpPr txBox="1">
            <a:spLocks/>
          </p:cNvSpPr>
          <p:nvPr userDrawn="1"/>
        </p:nvSpPr>
        <p:spPr>
          <a:xfrm>
            <a:off x="2" y="637663"/>
            <a:ext cx="2611821" cy="455641"/>
          </a:xfrm>
          <a:prstGeom prst="rect">
            <a:avLst/>
          </a:prstGeom>
        </p:spPr>
        <p:txBody>
          <a:bodyPr vert="horz" lIns="91440" tIns="45720" rIns="91440" bIns="45720" rtlCol="0">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fontAlgn="base">
              <a:spcBef>
                <a:spcPct val="0"/>
              </a:spcBef>
              <a:spcAft>
                <a:spcPct val="0"/>
              </a:spcAft>
              <a:buFont typeface="Arial" pitchFamily="34" charset="0"/>
              <a:buNone/>
            </a:pP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aw,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thics and </a:t>
            </a:r>
            <a:r>
              <a:rPr lang="en-US" sz="1400" b="1" dirty="0">
                <a:latin typeface="Calibri" panose="020F0502020204030204" pitchFamily="34" charset="0"/>
                <a:cs typeface="Calibri" panose="020F0502020204030204" pitchFamily="34" charset="0"/>
              </a:rPr>
              <a:t>G</a:t>
            </a:r>
            <a:r>
              <a:rPr lang="en-US" sz="1400" dirty="0">
                <a:latin typeface="Calibri" panose="020F0502020204030204" pitchFamily="34" charset="0"/>
                <a:cs typeface="Calibri" panose="020F0502020204030204" pitchFamily="34" charset="0"/>
              </a:rPr>
              <a:t>overnance for </a:t>
            </a:r>
            <a:r>
              <a:rPr lang="en-US" sz="1400" b="1" dirty="0">
                <a:latin typeface="Calibri" panose="020F0502020204030204" pitchFamily="34" charset="0"/>
                <a:cs typeface="Calibri" panose="020F0502020204030204" pitchFamily="34" charset="0"/>
              </a:rPr>
              <a:t>A</a:t>
            </a:r>
            <a:r>
              <a:rPr lang="en-US" sz="1400" dirty="0">
                <a:latin typeface="Calibri" panose="020F0502020204030204" pitchFamily="34" charset="0"/>
                <a:cs typeface="Calibri" panose="020F0502020204030204" pitchFamily="34" charset="0"/>
              </a:rPr>
              <a:t>ll </a:t>
            </a:r>
            <a:r>
              <a:rPr lang="en-US" sz="1400" b="1" dirty="0">
                <a:latin typeface="Calibri" panose="020F0502020204030204" pitchFamily="34" charset="0"/>
                <a:cs typeface="Calibri" panose="020F0502020204030204" pitchFamily="34" charset="0"/>
              </a:rPr>
              <a:t>L</a:t>
            </a:r>
            <a:r>
              <a:rPr lang="en-US" sz="1400" dirty="0">
                <a:latin typeface="Calibri" panose="020F0502020204030204" pitchFamily="34" charset="0"/>
                <a:cs typeface="Calibri" panose="020F0502020204030204" pitchFamily="34" charset="0"/>
              </a:rPr>
              <a:t>eaders, including an </a:t>
            </a:r>
            <a:r>
              <a:rPr lang="en-US" sz="1400" b="1" dirty="0">
                <a:latin typeface="Calibri" panose="020F0502020204030204" pitchFamily="34" charset="0"/>
                <a:cs typeface="Calibri" panose="020F0502020204030204" pitchFamily="34" charset="0"/>
              </a:rPr>
              <a:t>O</a:t>
            </a:r>
            <a:r>
              <a:rPr lang="en-US" sz="1400" dirty="0">
                <a:latin typeface="Calibri" panose="020F0502020204030204" pitchFamily="34" charset="0"/>
                <a:cs typeface="Calibri" panose="020F0502020204030204" pitchFamily="34" charset="0"/>
              </a:rPr>
              <a:t>verview of </a:t>
            </a:r>
            <a:r>
              <a:rPr lang="en-US" sz="1400" b="1" dirty="0">
                <a:latin typeface="Calibri" panose="020F0502020204030204" pitchFamily="34" charset="0"/>
                <a:cs typeface="Calibri" panose="020F0502020204030204" pitchFamily="34" charset="0"/>
              </a:rPr>
              <a:t>N</a:t>
            </a:r>
            <a:r>
              <a:rPr lang="en-US" sz="1400" dirty="0">
                <a:latin typeface="Calibri" panose="020F0502020204030204" pitchFamily="34" charset="0"/>
                <a:cs typeface="Calibri" panose="020F0502020204030204" pitchFamily="34" charset="0"/>
              </a:rPr>
              <a:t>ew and </a:t>
            </a:r>
            <a:r>
              <a:rPr lang="en-US" sz="1400" b="1" dirty="0">
                <a:latin typeface="Calibri" panose="020F0502020204030204" pitchFamily="34" charset="0"/>
                <a:cs typeface="Calibri" panose="020F0502020204030204" pitchFamily="34" charset="0"/>
              </a:rPr>
              <a:t>E</a:t>
            </a:r>
            <a:r>
              <a:rPr lang="en-US" sz="1400" dirty="0">
                <a:latin typeface="Calibri" panose="020F0502020204030204" pitchFamily="34" charset="0"/>
                <a:cs typeface="Calibri" panose="020F0502020204030204" pitchFamily="34" charset="0"/>
              </a:rPr>
              <a:t>merging Issues</a:t>
            </a:r>
          </a:p>
          <a:p>
            <a:pPr>
              <a:buFont typeface="Arial" pitchFamily="34" charset="0"/>
              <a:buNone/>
            </a:pPr>
            <a:endParaRPr lang="en-US" sz="2000" dirty="0">
              <a:solidFill>
                <a:srgbClr val="FF0000"/>
              </a:solidFill>
            </a:endParaRPr>
          </a:p>
        </p:txBody>
      </p:sp>
    </p:spTree>
    <p:extLst>
      <p:ext uri="{BB962C8B-B14F-4D97-AF65-F5344CB8AC3E}">
        <p14:creationId xmlns:p14="http://schemas.microsoft.com/office/powerpoint/2010/main" val="2468772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2747966"/>
            <a:ext cx="7772400" cy="1362075"/>
          </a:xfrm>
        </p:spPr>
        <p:txBody>
          <a:bodyPr anchor="ctr"/>
          <a:lstStyle>
            <a:lvl1pPr algn="ctr">
              <a:defRPr sz="4000" b="1" u="none" cap="all"/>
            </a:lvl1pPr>
          </a:lstStyle>
          <a:p>
            <a:r>
              <a:rPr lang="en-US"/>
              <a:t>Click to edit Master title style</a:t>
            </a:r>
          </a:p>
        </p:txBody>
      </p:sp>
    </p:spTree>
    <p:extLst>
      <p:ext uri="{BB962C8B-B14F-4D97-AF65-F5344CB8AC3E}">
        <p14:creationId xmlns:p14="http://schemas.microsoft.com/office/powerpoint/2010/main" val="2769457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7340248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48CE9C98-02A2-427B-8E4F-9B0F91FBCF5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554620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p:cNvSpPr>
            <a:spLocks noGrp="1"/>
          </p:cNvSpPr>
          <p:nvPr>
            <p:ph type="sldNum" sz="quarter" idx="12"/>
          </p:nvPr>
        </p:nvSpPr>
        <p:spPr>
          <a:xfrm>
            <a:off x="6553200" y="6356356"/>
            <a:ext cx="2133600" cy="365125"/>
          </a:xfrm>
          <a:prstGeom prst="rect">
            <a:avLst/>
          </a:prstGeom>
        </p:spPr>
        <p:txBody>
          <a:bodyPr/>
          <a:lstStyle/>
          <a:p>
            <a:pPr>
              <a:defRPr/>
            </a:pPr>
            <a:fld id="{2C78CA5C-426F-4EA9-B2DC-6E53A4C954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03169347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a:xfrm>
            <a:off x="6553200" y="6356356"/>
            <a:ext cx="2133600" cy="365125"/>
          </a:xfrm>
          <a:prstGeom prst="rect">
            <a:avLst/>
          </a:prstGeom>
        </p:spPr>
        <p:txBody>
          <a:bodyPr/>
          <a:lstStyle/>
          <a:p>
            <a:pPr>
              <a:defRPr/>
            </a:pPr>
            <a:fld id="{3C584A31-F666-4029-92F3-9FF559E49D4D}"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067676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6"/>
            <a:ext cx="2133600" cy="365125"/>
          </a:xfrm>
          <a:prstGeom prst="rect">
            <a:avLst/>
          </a:prstGeom>
        </p:spPr>
        <p:txBody>
          <a:bodyPr/>
          <a:lstStyle/>
          <a:p>
            <a:pPr>
              <a:defRPr/>
            </a:pPr>
            <a:fld id="{E26E0598-41B6-4983-81FA-25A5B912657C}"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222327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73699B15-92B6-44D7-99B9-A2106A0E0970}"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804753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a:xfrm>
            <a:off x="6553200" y="6356356"/>
            <a:ext cx="2133600" cy="365125"/>
          </a:xfrm>
          <a:prstGeom prst="rect">
            <a:avLst/>
          </a:prstGeom>
        </p:spPr>
        <p:txBody>
          <a:bodyPr/>
          <a:lstStyle/>
          <a:p>
            <a:pPr>
              <a:defRPr/>
            </a:pPr>
            <a:fld id="{84BABF95-D6EC-4A87-8E9C-755D7543D7F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47314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D4F7A254-4CB8-44FA-995B-BF805300E41B}"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2698361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a:xfrm>
            <a:off x="6553200" y="6356356"/>
            <a:ext cx="2133600" cy="365125"/>
          </a:xfrm>
          <a:prstGeom prst="rect">
            <a:avLst/>
          </a:prstGeom>
        </p:spPr>
        <p:txBody>
          <a:bodyPr/>
          <a:lstStyle/>
          <a:p>
            <a:pPr>
              <a:defRPr/>
            </a:pPr>
            <a:fld id="{E72688FA-9419-4554-B8C4-CC13ADF1DEE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131265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53.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theme" Target="../theme/theme5.xml"/><Relationship Id="rId5" Type="http://schemas.openxmlformats.org/officeDocument/2006/relationships/slideLayout" Target="../slideLayouts/slideLayout55.xml"/><Relationship Id="rId4"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5" Type="http://schemas.openxmlformats.org/officeDocument/2006/relationships/slideLayout" Target="../slideLayouts/slideLayout83.xml"/><Relationship Id="rId4"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theme" Target="../theme/theme9.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a:defRPr/>
            </a:pPr>
            <a:fld id="{66AB8EC3-70AD-4CFB-AE4F-3F359721CA65}" type="slidenum">
              <a:rPr lang="en-US" smtClean="0"/>
              <a:pPr>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2026 Foundation for Educational Administration, Inc. – LEGAL ONE</a:t>
            </a:r>
          </a:p>
        </p:txBody>
      </p:sp>
    </p:spTree>
    <p:extLst>
      <p:ext uri="{BB962C8B-B14F-4D97-AF65-F5344CB8AC3E}">
        <p14:creationId xmlns:p14="http://schemas.microsoft.com/office/powerpoint/2010/main" val="25886422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89" r:id="rId13"/>
    <p:sldLayoutId id="2147483790" r:id="rId14"/>
  </p:sldLayoutIdLst>
  <p:hf hdr="0" ftr="0" dt="0"/>
  <p:txStyles>
    <p:titleStyle>
      <a:lvl1pPr algn="ctr" defTabSz="914377" rtl="0" eaLnBrk="1" latinLnBrk="0" hangingPunct="1">
        <a:spcBef>
          <a:spcPct val="0"/>
        </a:spcBef>
        <a:buNone/>
        <a:defRPr sz="4400" u="sng"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defTabSz="914400">
              <a:defRPr/>
            </a:pPr>
            <a:fld id="{66AB8EC3-70AD-4CFB-AE4F-3F359721CA65}" type="slidenum">
              <a:rPr lang="en-US" smtClean="0"/>
              <a:pPr defTabSz="914400">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2026 Foundation for Educational Administration, Inc. – LEGAL ONE</a:t>
            </a:r>
          </a:p>
        </p:txBody>
      </p:sp>
    </p:spTree>
    <p:extLst>
      <p:ext uri="{BB962C8B-B14F-4D97-AF65-F5344CB8AC3E}">
        <p14:creationId xmlns:p14="http://schemas.microsoft.com/office/powerpoint/2010/main" val="1254829923"/>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ctr" defTabSz="914400" rtl="0" eaLnBrk="1" latinLnBrk="0" hangingPunct="1">
        <a:spcBef>
          <a:spcPct val="0"/>
        </a:spcBef>
        <a:buNone/>
        <a:defRPr sz="440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defTabSz="914400">
              <a:defRPr/>
            </a:pPr>
            <a:fld id="{66AB8EC3-70AD-4CFB-AE4F-3F359721CA65}" type="slidenum">
              <a:rPr lang="en-US" smtClean="0"/>
              <a:pPr defTabSz="914400">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2026 Foundation for Educational Administration, Inc. – LEGAL ONE</a:t>
            </a:r>
          </a:p>
        </p:txBody>
      </p:sp>
    </p:spTree>
    <p:extLst>
      <p:ext uri="{BB962C8B-B14F-4D97-AF65-F5344CB8AC3E}">
        <p14:creationId xmlns:p14="http://schemas.microsoft.com/office/powerpoint/2010/main" val="11828343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hf hdr="0" ftr="0" dt="0"/>
  <p:txStyles>
    <p:titleStyle>
      <a:lvl1pPr algn="ctr" defTabSz="914400" rtl="0" eaLnBrk="1" latinLnBrk="0" hangingPunct="1">
        <a:spcBef>
          <a:spcPct val="0"/>
        </a:spcBef>
        <a:buNone/>
        <a:defRPr sz="440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defTabSz="914400">
              <a:defRPr/>
            </a:pPr>
            <a:fld id="{66AB8EC3-70AD-4CFB-AE4F-3F359721CA65}" type="slidenum">
              <a:rPr lang="en-US" smtClean="0"/>
              <a:pPr defTabSz="914400">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2025 Foundation for Educational Administration, Inc. – LEGAL ONE</a:t>
            </a:r>
          </a:p>
        </p:txBody>
      </p:sp>
    </p:spTree>
    <p:extLst>
      <p:ext uri="{BB962C8B-B14F-4D97-AF65-F5344CB8AC3E}">
        <p14:creationId xmlns:p14="http://schemas.microsoft.com/office/powerpoint/2010/main" val="2693682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hf hdr="0" ftr="0" dt="0"/>
  <p:txStyles>
    <p:titleStyle>
      <a:lvl1pPr algn="ctr" defTabSz="914400" rtl="0" eaLnBrk="1" latinLnBrk="0" hangingPunct="1">
        <a:spcBef>
          <a:spcPct val="0"/>
        </a:spcBef>
        <a:buNone/>
        <a:defRPr sz="440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940" y="127101"/>
            <a:ext cx="8072119" cy="1381760"/>
          </a:xfrm>
          <a:prstGeom prst="rect">
            <a:avLst/>
          </a:prstGeom>
        </p:spPr>
        <p:txBody>
          <a:bodyPr wrap="square" lIns="0" tIns="0" rIns="0" bIns="0">
            <a:spAutoFit/>
          </a:bodyPr>
          <a:lstStyle>
            <a:lvl1pPr>
              <a:defRPr sz="4400" b="0" i="0" u="sng">
                <a:solidFill>
                  <a:schemeClr val="tx1"/>
                </a:solidFill>
                <a:latin typeface="Calibri"/>
                <a:cs typeface="Calibri"/>
              </a:defRPr>
            </a:lvl1pPr>
          </a:lstStyle>
          <a:p>
            <a:endParaRPr/>
          </a:p>
        </p:txBody>
      </p:sp>
      <p:sp>
        <p:nvSpPr>
          <p:cNvPr id="3" name="Holder 3"/>
          <p:cNvSpPr>
            <a:spLocks noGrp="1"/>
          </p:cNvSpPr>
          <p:nvPr>
            <p:ph type="body" idx="1"/>
          </p:nvPr>
        </p:nvSpPr>
        <p:spPr>
          <a:xfrm>
            <a:off x="535940" y="1544834"/>
            <a:ext cx="8002270" cy="45212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2930810" y="6581015"/>
            <a:ext cx="3280410" cy="115416"/>
          </a:xfrm>
          <a:prstGeom prst="rect">
            <a:avLst/>
          </a:prstGeom>
        </p:spPr>
        <p:txBody>
          <a:bodyPr wrap="square" lIns="0" tIns="0" rIns="0" bIns="0">
            <a:spAutoFit/>
          </a:bodyPr>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6</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6" name="Holder 6"/>
          <p:cNvSpPr>
            <a:spLocks noGrp="1"/>
          </p:cNvSpPr>
          <p:nvPr>
            <p:ph type="sldNum" sz="quarter" idx="7"/>
          </p:nvPr>
        </p:nvSpPr>
        <p:spPr>
          <a:xfrm>
            <a:off x="8363711" y="6463733"/>
            <a:ext cx="328674" cy="177800"/>
          </a:xfrm>
          <a:prstGeom prst="rect">
            <a:avLst/>
          </a:prstGeom>
        </p:spPr>
        <p:txBody>
          <a:bodyPr wrap="square" lIns="0" tIns="0" rIns="0" bIns="0">
            <a:spAutoFit/>
          </a:bodyPr>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201535904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defTabSz="914400">
              <a:defRPr/>
            </a:pPr>
            <a:fld id="{66AB8EC3-70AD-4CFB-AE4F-3F359721CA65}" type="slidenum">
              <a:rPr lang="en-US" smtClean="0"/>
              <a:pPr defTabSz="914400">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2026 Foundation for Educational Administration, Inc. – LEGAL ONE</a:t>
            </a:r>
          </a:p>
        </p:txBody>
      </p:sp>
    </p:spTree>
    <p:extLst>
      <p:ext uri="{BB962C8B-B14F-4D97-AF65-F5344CB8AC3E}">
        <p14:creationId xmlns:p14="http://schemas.microsoft.com/office/powerpoint/2010/main" val="203686870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hf hdr="0" ftr="0" dt="0"/>
  <p:txStyles>
    <p:titleStyle>
      <a:lvl1pPr algn="ctr" defTabSz="914400" rtl="0" eaLnBrk="1" latinLnBrk="0" hangingPunct="1">
        <a:spcBef>
          <a:spcPct val="0"/>
        </a:spcBef>
        <a:buNone/>
        <a:defRPr sz="4400" u="sng"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8625" y="257473"/>
            <a:ext cx="771525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28625" y="1500189"/>
            <a:ext cx="771525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28625" y="5959080"/>
            <a:ext cx="200025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2/26/2026</a:t>
            </a:fld>
            <a:endParaRPr lang="en-US"/>
          </a:p>
        </p:txBody>
      </p:sp>
      <p:sp>
        <p:nvSpPr>
          <p:cNvPr id="5" name="Footer Placeholder 4"/>
          <p:cNvSpPr>
            <a:spLocks noGrp="1"/>
          </p:cNvSpPr>
          <p:nvPr>
            <p:ph type="ftr" sz="quarter" idx="3"/>
          </p:nvPr>
        </p:nvSpPr>
        <p:spPr>
          <a:xfrm>
            <a:off x="2928938" y="5959080"/>
            <a:ext cx="2714625"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143625" y="5959080"/>
            <a:ext cx="200025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214815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35940" y="127101"/>
            <a:ext cx="8072119" cy="1381760"/>
          </a:xfrm>
          <a:prstGeom prst="rect">
            <a:avLst/>
          </a:prstGeom>
        </p:spPr>
        <p:txBody>
          <a:bodyPr wrap="square" lIns="0" tIns="0" rIns="0" bIns="0">
            <a:spAutoFit/>
          </a:bodyPr>
          <a:lstStyle>
            <a:lvl1pPr>
              <a:defRPr sz="4400" b="0" i="0" u="sng">
                <a:solidFill>
                  <a:schemeClr val="tx1"/>
                </a:solidFill>
                <a:latin typeface="Calibri"/>
                <a:cs typeface="Calibri"/>
              </a:defRPr>
            </a:lvl1pPr>
          </a:lstStyle>
          <a:p>
            <a:endParaRPr/>
          </a:p>
        </p:txBody>
      </p:sp>
      <p:sp>
        <p:nvSpPr>
          <p:cNvPr id="3" name="Holder 3"/>
          <p:cNvSpPr>
            <a:spLocks noGrp="1"/>
          </p:cNvSpPr>
          <p:nvPr>
            <p:ph type="body" idx="1"/>
          </p:nvPr>
        </p:nvSpPr>
        <p:spPr>
          <a:xfrm>
            <a:off x="535940" y="1544834"/>
            <a:ext cx="8002270" cy="4521200"/>
          </a:xfrm>
          <a:prstGeom prst="rect">
            <a:avLst/>
          </a:prstGeom>
        </p:spPr>
        <p:txBody>
          <a:bodyPr wrap="square" lIns="0" tIns="0" rIns="0" bIns="0">
            <a:spAutoFit/>
          </a:bodyPr>
          <a:lstStyle>
            <a:lvl1pPr>
              <a:defRPr sz="3200" b="0" i="0">
                <a:solidFill>
                  <a:schemeClr val="tx1"/>
                </a:solidFill>
                <a:latin typeface="Calibri"/>
                <a:cs typeface="Calibri"/>
              </a:defRPr>
            </a:lvl1pPr>
          </a:lstStyle>
          <a:p>
            <a:endParaRPr dirty="0"/>
          </a:p>
        </p:txBody>
      </p:sp>
      <p:sp>
        <p:nvSpPr>
          <p:cNvPr id="4" name="Holder 4"/>
          <p:cNvSpPr>
            <a:spLocks noGrp="1"/>
          </p:cNvSpPr>
          <p:nvPr>
            <p:ph type="ftr" sz="quarter" idx="5"/>
          </p:nvPr>
        </p:nvSpPr>
        <p:spPr>
          <a:xfrm>
            <a:off x="2930810" y="6581015"/>
            <a:ext cx="3280410" cy="115416"/>
          </a:xfrm>
          <a:prstGeom prst="rect">
            <a:avLst/>
          </a:prstGeom>
        </p:spPr>
        <p:txBody>
          <a:bodyPr wrap="square" lIns="0" tIns="0" rIns="0" bIns="0">
            <a:spAutoFit/>
          </a:bodyPr>
          <a:lstStyle>
            <a:lvl1pPr>
              <a:defRPr sz="800" b="0" i="0">
                <a:solidFill>
                  <a:srgbClr val="6F7170"/>
                </a:solidFill>
                <a:latin typeface="Calibri"/>
                <a:cs typeface="Calibri"/>
              </a:defRPr>
            </a:lvl1pPr>
          </a:lstStyle>
          <a:p>
            <a:pPr marL="12700">
              <a:lnSpc>
                <a:spcPts val="865"/>
              </a:lnSpc>
            </a:pPr>
            <a:r>
              <a:rPr spc="-10" dirty="0"/>
              <a:t>©Copyright</a:t>
            </a:r>
            <a:r>
              <a:rPr spc="-5" dirty="0"/>
              <a:t> </a:t>
            </a:r>
            <a:r>
              <a:rPr dirty="0"/>
              <a:t>202</a:t>
            </a:r>
            <a:r>
              <a:rPr lang="en-US" dirty="0"/>
              <a:t>6</a:t>
            </a:r>
            <a:r>
              <a:rPr spc="-20" dirty="0"/>
              <a:t> </a:t>
            </a:r>
            <a:r>
              <a:rPr spc="-10" dirty="0"/>
              <a:t>Foundation</a:t>
            </a:r>
            <a:r>
              <a:rPr spc="40" dirty="0"/>
              <a:t> </a:t>
            </a:r>
            <a:r>
              <a:rPr dirty="0"/>
              <a:t>for</a:t>
            </a:r>
            <a:r>
              <a:rPr spc="30" dirty="0"/>
              <a:t> </a:t>
            </a:r>
            <a:r>
              <a:rPr spc="-10" dirty="0"/>
              <a:t>Educational</a:t>
            </a:r>
            <a:r>
              <a:rPr spc="35" dirty="0"/>
              <a:t> </a:t>
            </a:r>
            <a:r>
              <a:rPr spc="-10" dirty="0"/>
              <a:t>Administration,</a:t>
            </a:r>
            <a:r>
              <a:rPr spc="50" dirty="0"/>
              <a:t> </a:t>
            </a:r>
            <a:r>
              <a:rPr dirty="0"/>
              <a:t>Inc.</a:t>
            </a:r>
            <a:r>
              <a:rPr spc="5" dirty="0"/>
              <a:t> </a:t>
            </a:r>
            <a:r>
              <a:rPr dirty="0"/>
              <a:t>–</a:t>
            </a:r>
            <a:r>
              <a:rPr spc="10" dirty="0"/>
              <a:t> </a:t>
            </a:r>
            <a:r>
              <a:rPr dirty="0"/>
              <a:t>LEGAL</a:t>
            </a:r>
            <a:r>
              <a:rPr spc="5" dirty="0"/>
              <a:t> </a:t>
            </a:r>
            <a:r>
              <a:rPr spc="-25" dirty="0"/>
              <a:t>ONE</a:t>
            </a: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730F7608-3D19-C447-88E8-6E5FA981F45A}" type="datetime1">
              <a:rPr lang="en-US" smtClean="0"/>
              <a:t>2/26/2026</a:t>
            </a:fld>
            <a:endParaRPr lang="en-US" dirty="0"/>
          </a:p>
        </p:txBody>
      </p:sp>
      <p:sp>
        <p:nvSpPr>
          <p:cNvPr id="6" name="Holder 6"/>
          <p:cNvSpPr>
            <a:spLocks noGrp="1"/>
          </p:cNvSpPr>
          <p:nvPr>
            <p:ph type="sldNum" sz="quarter" idx="7"/>
          </p:nvPr>
        </p:nvSpPr>
        <p:spPr>
          <a:xfrm>
            <a:off x="8363711" y="6463733"/>
            <a:ext cx="328674" cy="177800"/>
          </a:xfrm>
          <a:prstGeom prst="rect">
            <a:avLst/>
          </a:prstGeom>
        </p:spPr>
        <p:txBody>
          <a:bodyPr wrap="square" lIns="0" tIns="0" rIns="0" bIns="0">
            <a:spAutoFit/>
          </a:bodyPr>
          <a:lstStyle>
            <a:lvl1pPr>
              <a:defRPr sz="1000" b="0" i="0">
                <a:solidFill>
                  <a:srgbClr val="888888"/>
                </a:solidFill>
                <a:latin typeface="Calibri"/>
                <a:cs typeface="Calibri"/>
              </a:defRPr>
            </a:lvl1pPr>
          </a:lstStyle>
          <a:p>
            <a:pPr marL="165735">
              <a:lnSpc>
                <a:spcPts val="1045"/>
              </a:lnSpc>
            </a:pPr>
            <a:fld id="{81D60167-4931-47E6-BA6A-407CBD079E47}" type="slidenum">
              <a:rPr spc="-50" dirty="0"/>
              <a:t>‹#›</a:t>
            </a:fld>
            <a:endParaRPr spc="-50" dirty="0"/>
          </a:p>
        </p:txBody>
      </p:sp>
    </p:spTree>
    <p:extLst>
      <p:ext uri="{BB962C8B-B14F-4D97-AF65-F5344CB8AC3E}">
        <p14:creationId xmlns:p14="http://schemas.microsoft.com/office/powerpoint/2010/main" val="2464948371"/>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Lst>
  <p:hf sldNum="0" hdr="0" dt="0"/>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000">
                <a:solidFill>
                  <a:srgbClr val="707271"/>
                </a:solidFill>
                <a:latin typeface="+mn-lt"/>
              </a:defRPr>
            </a:lvl1pPr>
          </a:lstStyle>
          <a:p>
            <a:pPr>
              <a:defRPr/>
            </a:pPr>
            <a:fld id="{66AB8EC3-70AD-4CFB-AE4F-3F359721CA65}" type="slidenum">
              <a:rPr lang="en-US" smtClean="0"/>
              <a:pPr>
                <a:defRPr/>
              </a:pPr>
              <a:t>‹#›</a:t>
            </a:fld>
            <a:endParaRPr lang="en-US" dirty="0"/>
          </a:p>
        </p:txBody>
      </p:sp>
      <p:sp>
        <p:nvSpPr>
          <p:cNvPr id="4" name="Rectangle 3"/>
          <p:cNvSpPr/>
          <p:nvPr userDrawn="1"/>
        </p:nvSpPr>
        <p:spPr>
          <a:xfrm>
            <a:off x="457200" y="6530088"/>
            <a:ext cx="8229600" cy="215444"/>
          </a:xfrm>
          <a:prstGeom prst="rect">
            <a:avLst/>
          </a:prstGeom>
        </p:spPr>
        <p:txBody>
          <a:bodyPr wrap="square">
            <a:spAutoFit/>
          </a:bodyPr>
          <a:lstStyle/>
          <a:p>
            <a:pPr marL="0" marR="0" lvl="0" indent="0" algn="ctr" rtl="0">
              <a:spcBef>
                <a:spcPts val="0"/>
              </a:spcBef>
              <a:spcAft>
                <a:spcPts val="0"/>
              </a:spcAft>
              <a:buSzPct val="25000"/>
              <a:buNone/>
            </a:pPr>
            <a:r>
              <a:rPr lang="en-US" sz="800" dirty="0">
                <a:solidFill>
                  <a:srgbClr val="707271"/>
                </a:solidFill>
                <a:latin typeface="Calibri"/>
                <a:ea typeface="Calibri"/>
                <a:cs typeface="Calibri"/>
                <a:sym typeface="Calibri"/>
              </a:rPr>
              <a:t>©Copyright 2026 Foundation for Educational Administration, Inc. – LEGAL ONE</a:t>
            </a:r>
          </a:p>
        </p:txBody>
      </p:sp>
    </p:spTree>
    <p:extLst>
      <p:ext uri="{BB962C8B-B14F-4D97-AF65-F5344CB8AC3E}">
        <p14:creationId xmlns:p14="http://schemas.microsoft.com/office/powerpoint/2010/main" val="1458137309"/>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Lst>
  <p:hf hdr="0" ftr="0" dt="0"/>
  <p:txStyles>
    <p:titleStyle>
      <a:lvl1pPr algn="ctr" defTabSz="914377" rtl="0" eaLnBrk="1" latinLnBrk="0" hangingPunct="1">
        <a:spcBef>
          <a:spcPct val="0"/>
        </a:spcBef>
        <a:buNone/>
        <a:defRPr sz="4400" u="sng" kern="1200">
          <a:solidFill>
            <a:schemeClr val="tx1"/>
          </a:solidFill>
          <a:latin typeface="+mj-lt"/>
          <a:ea typeface="+mj-ea"/>
          <a:cs typeface="+mj-cs"/>
        </a:defRPr>
      </a:lvl1pPr>
    </p:titleStyle>
    <p:bodyStyle>
      <a:lvl1pPr marL="342891" indent="-342891" algn="l" defTabSz="914377"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2" indent="-285744" algn="l" defTabSz="914377"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1" indent="-228594" algn="l" defTabSz="914377"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9"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4"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hyperlink" Target="https://njpsa.org/lame-duck-legislature-revises-law-concerning-family-leave/"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nj.gov/education/safety/sandp/digital/docs/GuidanceStudentsInternetEnabledDevices.pdf" TargetMode="External"/><Relationship Id="rId2" Type="http://schemas.openxmlformats.org/officeDocument/2006/relationships/hyperlink" Target="https://www.nj.gov/education/safety/wellness/mh/cellphone.shtml"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tinyurl.com/LO-ERICWest-260226" TargetMode="External"/><Relationship Id="rId2" Type="http://schemas.openxmlformats.org/officeDocument/2006/relationships/notesSlide" Target="../notesSlides/notesSlide2.xml"/><Relationship Id="rId1" Type="http://schemas.openxmlformats.org/officeDocument/2006/relationships/slideLayout" Target="../slideLayouts/slideLayout80.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the-legal-one-podcast.captivate.fm/episode/artificial-intelligence-deepfakes-and-the-law/" TargetMode="External"/><Relationship Id="rId2" Type="http://schemas.openxmlformats.org/officeDocument/2006/relationships/hyperlink" Target="https://njpsa.org/what-schools-should-know-about-new-state-and-federal-laws-on-deepfake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47.xml.rels><?xml version="1.0" encoding="UTF-8" standalone="yes"?>
<Relationships xmlns="http://schemas.openxmlformats.org/package/2006/relationships"><Relationship Id="rId3" Type="http://schemas.openxmlformats.org/officeDocument/2006/relationships/hyperlink" Target="https://www.nj.gov/oag/newsreleases25/2025-0108_DCR-Guidance-on-Algorithmic-Discrimination.pdf" TargetMode="External"/><Relationship Id="rId2" Type="http://schemas.openxmlformats.org/officeDocument/2006/relationships/hyperlink" Target="https://www.nj.gov/education/innovation/ai/" TargetMode="External"/><Relationship Id="rId1" Type="http://schemas.openxmlformats.org/officeDocument/2006/relationships/slideLayout" Target="../slideLayouts/slideLayout2.xml"/><Relationship Id="rId6" Type="http://schemas.openxmlformats.org/officeDocument/2006/relationships/hyperlink" Target="https://the-legal-one-podcast.captivate.fm/episode/artificial-intelligence-deepfakes-and-the-law/" TargetMode="External"/><Relationship Id="rId5" Type="http://schemas.openxmlformats.org/officeDocument/2006/relationships/hyperlink" Target="https://njpsa.org/what-schools-should-know-about-new-state-and-federal-laws-on-deepfakes/" TargetMode="External"/><Relationship Id="rId4" Type="http://schemas.openxmlformats.org/officeDocument/2006/relationships/hyperlink" Target="https://www.nj.gov/education/safety/sandp/schoolsafety/moa.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hyperlink" Target="https://www.ed.gov/media/document/frequently-asked-questions-about-racial-preferences-and-stereotypes-under-title-vi-of-civil-rights-act-109530.pdf" TargetMode="External"/><Relationship Id="rId7" Type="http://schemas.openxmlformats.org/officeDocument/2006/relationships/hyperlink" Target="https://apnews.com/article/trump-education-lawsuit-dei-public-schools-bc8c075e974f033629bb20a391d7232d" TargetMode="External"/><Relationship Id="rId2" Type="http://schemas.openxmlformats.org/officeDocument/2006/relationships/hyperlink" Target="https://www.ed.gov/media/document/dear-colleague-letter-sffa-v-harvard-109506.pdf" TargetMode="External"/><Relationship Id="rId1" Type="http://schemas.openxmlformats.org/officeDocument/2006/relationships/slideLayout" Target="../slideLayouts/slideLayout2.xml"/><Relationship Id="rId6" Type="http://schemas.openxmlformats.org/officeDocument/2006/relationships/hyperlink" Target="https://www.nj.gov/education/broadcasts/2025/apr/17/StatementfromEducationCommissionerKevinDehmerOnTitleVIResponse.pdf" TargetMode="External"/><Relationship Id="rId5" Type="http://schemas.openxmlformats.org/officeDocument/2006/relationships/hyperlink" Target="https://www.ed.gov/about/news/press-release/ed-requires-k-12-school-districts-certify-compliance-title-vi-and-students-v-harvard-condition-of-receiving-federal-financial-assistance" TargetMode="External"/><Relationship Id="rId4" Type="http://schemas.openxmlformats.org/officeDocument/2006/relationships/hyperlink" Target="https://www.njoag.gov/attorney-general-platkin-issues-multistate-guidance-for-schools-on-diversity-equity-inclusion-and-accessibility-initiatives/"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s://www.whitehouse.gov/presidential-actions/2025/04/restoring-equality-of-opportunity-and-meritocracy/" TargetMode="External"/><Relationship Id="rId2" Type="http://schemas.openxmlformats.org/officeDocument/2006/relationships/hyperlink" Target="https://www.federalregister.gov/documents/2025/04/28/2025-07378/restoring-equality-of-opportunity-and-meritocracy" TargetMode="External"/><Relationship Id="rId1" Type="http://schemas.openxmlformats.org/officeDocument/2006/relationships/slideLayout" Target="../slideLayouts/slideLayout2.xml"/><Relationship Id="rId6" Type="http://schemas.openxmlformats.org/officeDocument/2006/relationships/hyperlink" Target="https://www.njoag.gov/wp-content/uploads/2025/12/DI-Burden-Shifting-Flowchart.pdf" TargetMode="External"/><Relationship Id="rId5" Type="http://schemas.openxmlformats.org/officeDocument/2006/relationships/hyperlink" Target="https://www.njoag.gov/wp-content/uploads/2025/12/DCR-Disparate-Impact-Discrimination-Rules-13_16-12.15.2025.pdf" TargetMode="External"/><Relationship Id="rId4" Type="http://schemas.openxmlformats.org/officeDocument/2006/relationships/hyperlink" Target="https://www.njoag.gov/ag-platkin-and-acting-doe-commissioner-allen-mcmillan-release-guide-for-addressing-ag-platkin-and-acting-doe-commissioner-allen-mcmillan-release-guide-for-addressing-discrimination-in-school-disciplin/"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njpsa.org/freedom-to-read-act-becomes-law/" TargetMode="External"/><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nj.gov/education/broadcasts/2025/aug/13/DevelopmentofModelPoliciesforLibraryMaterialCurationandReviewundertheFreedomtoReadAct.pdf"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hyperlink" Target="https://www.nj.gov/oag/trust/" TargetMode="Externa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hyperlink" Target="https://urldefense.com/v3/__https:/t.e2ma.net/click/flz3tn/fd1rrbm/nvga5db__;!!J30X0ZrnC1oQtbA!ICbr7z4wFnYxoeVzfgZ618mFZZt-yWmvyZAZqSVOQTUJZ2Uc0ykwPoA89IVAQo88yLaQzfUChUsumdZemN6K_2k7PYs$" TargetMode="External"/><Relationship Id="rId2" Type="http://schemas.openxmlformats.org/officeDocument/2006/relationships/hyperlink" Target="https://www.nj.gov/governor/news/2026/20260211a.shtml" TargetMode="External"/><Relationship Id="rId1" Type="http://schemas.openxmlformats.org/officeDocument/2006/relationships/slideLayout" Target="../slideLayouts/slideLayout2.xml"/><Relationship Id="rId5" Type="http://schemas.openxmlformats.org/officeDocument/2006/relationships/hyperlink" Target="https://www.justice.gov/opa/pr/justice-department-files-lawsuit-against-new-jersey-interfering-federal-immigration-laws" TargetMode="External"/><Relationship Id="rId4" Type="http://schemas.openxmlformats.org/officeDocument/2006/relationships/hyperlink" Target="https://www.nj.gov/knowyourrights/"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aclu-nj.org/en/issues/immigrants-rights" TargetMode="External"/><Relationship Id="rId3" Type="http://schemas.openxmlformats.org/officeDocument/2006/relationships/hyperlink" Target="https://njpsa.org/primer-undocumented-students-njpsa-legal-department/" TargetMode="External"/><Relationship Id="rId7" Type="http://schemas.openxmlformats.org/officeDocument/2006/relationships/hyperlink" Target="https://edlawcenter.org/elc-and-partners-send-letter-to-all-nj-school-districts-detailing-legal-rights-of-immigrant-student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nj.gov/education/security/studentrights/" TargetMode="External"/><Relationship Id="rId5" Type="http://schemas.openxmlformats.org/officeDocument/2006/relationships/hyperlink" Target="https://njpsa.org/attendance-residency-considerations-pertaining-to-undocumented-students-and-families-in-nj-schools/" TargetMode="External"/><Relationship Id="rId4" Type="http://schemas.openxmlformats.org/officeDocument/2006/relationships/hyperlink" Target="https://njpsa.org/protecting-the-rights-of-undocumented-students/" TargetMode="External"/></Relationships>
</file>

<file path=ppt/slides/_rels/slide6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hyperlink" Target="https://www.aclu.org/know-your-rights/immigrants-rights" TargetMode="External"/><Relationship Id="rId7" Type="http://schemas.openxmlformats.org/officeDocument/2006/relationships/hyperlink" Target="https://www.nj.gov/njyrs/legal/immigration/" TargetMode="External"/><Relationship Id="rId2" Type="http://schemas.openxmlformats.org/officeDocument/2006/relationships/hyperlink" Target="https://www.njcic.org/immigrants-rights-resources" TargetMode="External"/><Relationship Id="rId1" Type="http://schemas.openxmlformats.org/officeDocument/2006/relationships/slideLayout" Target="../slideLayouts/slideLayout2.xml"/><Relationship Id="rId6" Type="http://schemas.openxmlformats.org/officeDocument/2006/relationships/hyperlink" Target="https://www.nj.gov/education/finaid_waiver.shtml" TargetMode="External"/><Relationship Id="rId5" Type="http://schemas.openxmlformats.org/officeDocument/2006/relationships/hyperlink" Target="https://www.justice.gov/eoir/file/ProBonoNJ/dl" TargetMode="External"/><Relationship Id="rId4" Type="http://schemas.openxmlformats.org/officeDocument/2006/relationships/hyperlink" Target="https://www.ilrc.org/resources/step-step-family-preparedness-plan" TargetMode="External"/></Relationships>
</file>

<file path=ppt/slides/_rels/slide68.xml.rels><?xml version="1.0" encoding="UTF-8" standalone="yes"?>
<Relationships xmlns="http://schemas.openxmlformats.org/package/2006/relationships"><Relationship Id="rId3" Type="http://schemas.openxmlformats.org/officeDocument/2006/relationships/hyperlink" Target="https://www.learningforjustice.org/supporting-students-from-immigrant-families" TargetMode="External"/><Relationship Id="rId7" Type="http://schemas.openxmlformats.org/officeDocument/2006/relationships/hyperlink" Target="https://traumasensitiveschools.org/about-tlpi/" TargetMode="External"/><Relationship Id="rId2" Type="http://schemas.openxmlformats.org/officeDocument/2006/relationships/hyperlink" Target="https://www.nj.gov/education/safety/wellness/trauma/" TargetMode="External"/><Relationship Id="rId1" Type="http://schemas.openxmlformats.org/officeDocument/2006/relationships/slideLayout" Target="../slideLayouts/slideLayout2.xml"/><Relationship Id="rId6" Type="http://schemas.openxmlformats.org/officeDocument/2006/relationships/hyperlink" Target="https://www.nctsn.org/resources/guiding-caregivers-how-talk-child-about-deportation-or-separation" TargetMode="External"/><Relationship Id="rId5" Type="http://schemas.openxmlformats.org/officeDocument/2006/relationships/hyperlink" Target="https://www.nea.org/advocating-for-change/racial-social-justice/tools-justice/immigration-justice" TargetMode="External"/><Relationship Id="rId4" Type="http://schemas.openxmlformats.org/officeDocument/2006/relationships/hyperlink" Target="https://safesupportivelearning.ed.gov/trauma-sensitive-schools-training-package"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hyperlink" Target="mailto:legalone@njpsa.org" TargetMode="External"/><Relationship Id="rId2" Type="http://schemas.openxmlformats.org/officeDocument/2006/relationships/hyperlink" Target="http://www.njpsa.org/legalonenj/" TargetMode="External"/><Relationship Id="rId1" Type="http://schemas.openxmlformats.org/officeDocument/2006/relationships/slideLayout" Target="../slideLayouts/slideLayout5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8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27.jpeg"/><Relationship Id="rId2" Type="http://schemas.openxmlformats.org/officeDocument/2006/relationships/image" Target="../media/image18.png"/><Relationship Id="rId16" Type="http://schemas.openxmlformats.org/officeDocument/2006/relationships/hyperlink" Target="https://njpsa.org/l1-podcast/responding-to-escalating-mental-health-needs-in-schools/" TargetMode="External"/><Relationship Id="rId1" Type="http://schemas.openxmlformats.org/officeDocument/2006/relationships/slideLayout" Target="../slideLayouts/slideLayout74.xml"/><Relationship Id="rId6" Type="http://schemas.openxmlformats.org/officeDocument/2006/relationships/image" Target="../media/image22.png"/><Relationship Id="rId11" Type="http://schemas.openxmlformats.org/officeDocument/2006/relationships/hyperlink" Target="https://www.thelegalonepodcast.com/" TargetMode="External"/><Relationship Id="rId5" Type="http://schemas.openxmlformats.org/officeDocument/2006/relationships/image" Target="../media/image21.svg"/><Relationship Id="rId15" Type="http://schemas.openxmlformats.org/officeDocument/2006/relationships/image" Target="../media/image30.png"/><Relationship Id="rId10" Type="http://schemas.openxmlformats.org/officeDocument/2006/relationships/image" Target="../media/image26.sv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9.svg"/></Relationships>
</file>

<file path=ppt/slides/_rels/slide8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svg"/><Relationship Id="rId18" Type="http://schemas.openxmlformats.org/officeDocument/2006/relationships/hyperlink" Target="https://tmieducation.com/workshops/hot-issues-school-law-2023-2024-tmi-legal-one-collaborative" TargetMode="External"/><Relationship Id="rId3" Type="http://schemas.openxmlformats.org/officeDocument/2006/relationships/image" Target="../media/image32.svg"/><Relationship Id="rId7" Type="http://schemas.openxmlformats.org/officeDocument/2006/relationships/image" Target="../media/image36.svg"/><Relationship Id="rId12" Type="http://schemas.openxmlformats.org/officeDocument/2006/relationships/image" Target="../media/image41.png"/><Relationship Id="rId17" Type="http://schemas.openxmlformats.org/officeDocument/2006/relationships/hyperlink" Target="https://welcome.njpsa.org/fea/s/lt-event?id=a1YPW00000ApTYT2A3" TargetMode="External"/><Relationship Id="rId2" Type="http://schemas.openxmlformats.org/officeDocument/2006/relationships/image" Target="../media/image31.png"/><Relationship Id="rId16" Type="http://schemas.openxmlformats.org/officeDocument/2006/relationships/image" Target="../media/image45.svg"/><Relationship Id="rId1" Type="http://schemas.openxmlformats.org/officeDocument/2006/relationships/slideLayout" Target="../slideLayouts/slideLayout74.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jpeg"/></Relationships>
</file>

<file path=ppt/slides/_rels/slide83.xml.rels><?xml version="1.0" encoding="UTF-8" standalone="yes"?>
<Relationships xmlns="http://schemas.openxmlformats.org/package/2006/relationships"><Relationship Id="rId3" Type="http://schemas.openxmlformats.org/officeDocument/2006/relationships/hyperlink" Target="https://www.surveymonkey.com/r/LO-ERICWest-260226" TargetMode="External"/><Relationship Id="rId2" Type="http://schemas.openxmlformats.org/officeDocument/2006/relationships/notesSlide" Target="../notesSlides/notesSlide16.xml"/><Relationship Id="rId1" Type="http://schemas.openxmlformats.org/officeDocument/2006/relationships/slideLayout" Target="../slideLayouts/slideLayout80.xml"/><Relationship Id="rId4" Type="http://schemas.openxmlformats.org/officeDocument/2006/relationships/image" Target="../media/image4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086358"/>
            <a:ext cx="7772400" cy="1470025"/>
          </a:xfrm>
        </p:spPr>
        <p:txBody>
          <a:bodyPr>
            <a:normAutofit fontScale="90000"/>
          </a:bodyPr>
          <a:lstStyle/>
          <a:p>
            <a:br>
              <a:rPr lang="en-US" dirty="0"/>
            </a:br>
            <a:br>
              <a:rPr lang="en-US" dirty="0"/>
            </a:br>
            <a:endParaRPr lang="en-US" dirty="0"/>
          </a:p>
        </p:txBody>
      </p:sp>
      <p:sp>
        <p:nvSpPr>
          <p:cNvPr id="8" name="Rectangle 7"/>
          <p:cNvSpPr/>
          <p:nvPr/>
        </p:nvSpPr>
        <p:spPr>
          <a:xfrm>
            <a:off x="419098" y="2245480"/>
            <a:ext cx="8305800" cy="4708981"/>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lang="en-US" sz="3600" b="1" dirty="0">
              <a:solidFill>
                <a:srgbClr val="3B8EDE"/>
              </a:solidFill>
              <a:latin typeface="Calibri"/>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sz="3600" b="1" dirty="0">
                <a:solidFill>
                  <a:srgbClr val="3B8EDE"/>
                </a:solidFill>
                <a:latin typeface="Calibri"/>
              </a:rPr>
              <a:t>Hot Issues in </a:t>
            </a:r>
            <a:r>
              <a:rPr lang="en-US" sz="3600" b="1">
                <a:solidFill>
                  <a:srgbClr val="3B8EDE"/>
                </a:solidFill>
                <a:latin typeface="Calibri"/>
              </a:rPr>
              <a:t>School Law and Ethics</a:t>
            </a:r>
            <a:endParaRPr kumimoji="0" lang="en-US" sz="3600" b="1" i="0" u="sng" strike="noStrike" kern="1200" cap="none" spc="0" normalizeH="0" baseline="0" noProof="0" dirty="0">
              <a:ln>
                <a:noFill/>
              </a:ln>
              <a:solidFill>
                <a:srgbClr val="3B8EDE"/>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sng" strike="noStrike" kern="1200" cap="none" spc="0" normalizeH="0" baseline="0" noProof="0" dirty="0">
              <a:ln>
                <a:noFill/>
              </a:ln>
              <a:solidFill>
                <a:srgbClr val="3868D4"/>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600" b="0" i="0" u="sng" strike="noStrike" kern="1200" cap="none" spc="0" normalizeH="0" baseline="0" noProof="0" dirty="0">
              <a:ln>
                <a:noFill/>
              </a:ln>
              <a:solidFill>
                <a:srgbClr val="3868D4"/>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lang="en-US" sz="2800" b="1" dirty="0">
                <a:solidFill>
                  <a:srgbClr val="D87900"/>
                </a:solidFill>
                <a:latin typeface="Calibri"/>
              </a:rPr>
              <a:t>February 26, 2026</a:t>
            </a:r>
          </a:p>
          <a:p>
            <a:pPr marL="0" marR="0" lvl="0" indent="0" algn="ctr" defTabSz="457200" rtl="0" eaLnBrk="0" fontAlgn="base" latinLnBrk="0" hangingPunct="0">
              <a:lnSpc>
                <a:spcPct val="100000"/>
              </a:lnSpc>
              <a:spcBef>
                <a:spcPct val="0"/>
              </a:spcBef>
              <a:spcAft>
                <a:spcPct val="0"/>
              </a:spcAft>
              <a:buClrTx/>
              <a:buSzTx/>
              <a:buFontTx/>
              <a:buNone/>
              <a:tabLst/>
              <a:defRPr/>
            </a:pPr>
            <a:endParaRPr lang="en-US" sz="2800" b="1" dirty="0">
              <a:solidFill>
                <a:srgbClr val="D87900"/>
              </a:solidFill>
              <a:latin typeface="Calibri"/>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a:p>
            <a:pPr lvl="0" algn="ctr" defTabSz="457200" eaLnBrk="0" fontAlgn="base" hangingPunct="0">
              <a:spcBef>
                <a:spcPct val="0"/>
              </a:spcBef>
              <a:spcAft>
                <a:spcPct val="0"/>
              </a:spcAft>
              <a:defRPr/>
            </a:pPr>
            <a:r>
              <a:rPr lang="en-US" sz="2800" b="1" dirty="0">
                <a:solidFill>
                  <a:prstClr val="black"/>
                </a:solidFill>
              </a:rPr>
              <a:t>David Nash, Esq.</a:t>
            </a:r>
          </a:p>
          <a:p>
            <a:pPr lvl="0" algn="ctr" defTabSz="457200" eaLnBrk="0" fontAlgn="base" hangingPunct="0">
              <a:spcBef>
                <a:spcPct val="0"/>
              </a:spcBef>
              <a:spcAft>
                <a:spcPct val="0"/>
              </a:spcAft>
              <a:defRPr/>
            </a:pPr>
            <a:r>
              <a:rPr lang="en-US" sz="2800" i="1" dirty="0">
                <a:solidFill>
                  <a:prstClr val="black"/>
                </a:solidFill>
              </a:rPr>
              <a:t>Director of Legal Education and National Outreach</a:t>
            </a: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DC673AF-DAE0-4542-8B98-34E8458416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379570"/>
            <a:ext cx="6705600" cy="1488165"/>
          </a:xfrm>
          <a:prstGeom prst="rect">
            <a:avLst/>
          </a:prstGeom>
        </p:spPr>
      </p:pic>
      <p:sp>
        <p:nvSpPr>
          <p:cNvPr id="9" name="Subtitle 2">
            <a:extLst>
              <a:ext uri="{FF2B5EF4-FFF2-40B4-BE49-F238E27FC236}">
                <a16:creationId xmlns:a16="http://schemas.microsoft.com/office/drawing/2014/main" id="{38F064BB-C452-9D4E-88F7-D98CC66EA9A0}"/>
              </a:ext>
            </a:extLst>
          </p:cNvPr>
          <p:cNvSpPr txBox="1">
            <a:spLocks/>
          </p:cNvSpPr>
          <p:nvPr/>
        </p:nvSpPr>
        <p:spPr>
          <a:xfrm>
            <a:off x="1510671" y="1611698"/>
            <a:ext cx="6122655" cy="981151"/>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L</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aw,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E</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thics and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G</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overnance for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A</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ll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L</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eaders, including an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O</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verview of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N</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ew and </a:t>
            </a:r>
            <a:r>
              <a:rPr kumimoji="0" lang="en-US" sz="2000" b="1" i="1" u="none" strike="noStrike" kern="1200" cap="none" spc="0" normalizeH="0" baseline="0" noProof="0" dirty="0">
                <a:ln>
                  <a:noFill/>
                </a:ln>
                <a:solidFill>
                  <a:prstClr val="black"/>
                </a:solidFill>
                <a:effectLst/>
                <a:uLnTx/>
                <a:uFillTx/>
                <a:latin typeface="Calibri"/>
                <a:ea typeface="+mn-ea"/>
                <a:cs typeface="Times New Roman" pitchFamily="18" charset="0"/>
              </a:rPr>
              <a:t>E</a:t>
            </a:r>
            <a:r>
              <a:rPr kumimoji="0" lang="en-US" sz="2000" b="0" i="1" u="none" strike="noStrike" kern="1200" cap="none" spc="0" normalizeH="0" baseline="0" noProof="0" dirty="0">
                <a:ln>
                  <a:noFill/>
                </a:ln>
                <a:solidFill>
                  <a:prstClr val="white">
                    <a:lumMod val="50000"/>
                  </a:prstClr>
                </a:solidFill>
                <a:effectLst/>
                <a:uLnTx/>
                <a:uFillTx/>
                <a:latin typeface="Calibri"/>
                <a:ea typeface="+mn-ea"/>
                <a:cs typeface="Times New Roman" pitchFamily="18" charset="0"/>
              </a:rPr>
              <a:t>merging Issues</a:t>
            </a:r>
            <a:endParaRPr kumimoji="0" lang="en-US" sz="2000" b="0" i="0" u="none" strike="noStrike" kern="1200" cap="none" spc="0" normalizeH="0" baseline="0" noProof="0" dirty="0">
              <a:ln>
                <a:noFill/>
              </a:ln>
              <a:solidFill>
                <a:prstClr val="white">
                  <a:lumMod val="50000"/>
                </a:prstClr>
              </a:solidFill>
              <a:effectLst/>
              <a:uLnTx/>
              <a:uFillTx/>
              <a:latin typeface="Calibri"/>
              <a:ea typeface="+mn-ea"/>
              <a:cs typeface="Arial" pitchFamily="34" charset="0"/>
            </a:endParaRP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None/>
              <a:tabLst/>
              <a:defRPr/>
            </a:pP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643316432"/>
      </p:ext>
    </p:extLst>
  </p:cSld>
  <p:clrMapOvr>
    <a:masterClrMapping/>
  </p:clrMapOvr>
  <p:transition>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27243-27AD-76F6-25C5-9B3702E08BAD}"/>
              </a:ext>
            </a:extLst>
          </p:cNvPr>
          <p:cNvSpPr>
            <a:spLocks noGrp="1"/>
          </p:cNvSpPr>
          <p:nvPr>
            <p:ph type="title"/>
          </p:nvPr>
        </p:nvSpPr>
        <p:spPr/>
        <p:txBody>
          <a:bodyPr/>
          <a:lstStyle/>
          <a:p>
            <a:r>
              <a:rPr lang="en-US" dirty="0"/>
              <a:t>School Ethics, Social Media, E-Mail</a:t>
            </a:r>
          </a:p>
        </p:txBody>
      </p:sp>
      <p:sp>
        <p:nvSpPr>
          <p:cNvPr id="3" name="Content Placeholder 2">
            <a:extLst>
              <a:ext uri="{FF2B5EF4-FFF2-40B4-BE49-F238E27FC236}">
                <a16:creationId xmlns:a16="http://schemas.microsoft.com/office/drawing/2014/main" id="{FECB6514-CA24-E8BD-7F43-DA275B0B6D92}"/>
              </a:ext>
            </a:extLst>
          </p:cNvPr>
          <p:cNvSpPr>
            <a:spLocks noGrp="1"/>
          </p:cNvSpPr>
          <p:nvPr>
            <p:ph idx="1"/>
          </p:nvPr>
        </p:nvSpPr>
        <p:spPr/>
        <p:txBody>
          <a:bodyPr>
            <a:normAutofit fontScale="77500" lnSpcReduction="20000"/>
          </a:bodyPr>
          <a:lstStyle/>
          <a:p>
            <a:r>
              <a:rPr lang="en-US" u="sng" dirty="0"/>
              <a:t>In the Matter of Daniel Leonard</a:t>
            </a:r>
            <a:r>
              <a:rPr lang="en-US" dirty="0"/>
              <a:t>, SEC 11/16/21, Commissioner, 8/12/2022 – anti-Muslim comments, “Sharia Barbie” comment, censured</a:t>
            </a:r>
          </a:p>
          <a:p>
            <a:r>
              <a:rPr lang="it-IT" u="sng" dirty="0"/>
              <a:t>Rebecca Adams-Paul v. Daniel Dilks</a:t>
            </a:r>
            <a:r>
              <a:rPr lang="it-IT" dirty="0"/>
              <a:t>, Commissioner 9/12/2022 – email to parent critical of employee under investigation, reprimanded</a:t>
            </a:r>
          </a:p>
          <a:p>
            <a:r>
              <a:rPr lang="it-IT" u="sng" dirty="0"/>
              <a:t>Ellis-Foster v. Giordano, School Ethics Commission</a:t>
            </a:r>
            <a:r>
              <a:rPr lang="it-IT" dirty="0"/>
              <a:t>, SEC 6/27/2023 – email to Legislature against mask mandate, could be perceived as district’s view, reprimanded</a:t>
            </a:r>
          </a:p>
          <a:p>
            <a:r>
              <a:rPr lang="en-US" u="sng" dirty="0"/>
              <a:t>I/M/O Ardie Walser, School Ethics Commission</a:t>
            </a:r>
            <a:r>
              <a:rPr lang="en-US" dirty="0"/>
              <a:t>, SEC 6/27/2023 – Used member email to set up a meeting at his private tutoring company, in which he has a financial interest</a:t>
            </a:r>
            <a:endParaRPr lang="it-IT" dirty="0"/>
          </a:p>
          <a:p>
            <a:endParaRPr lang="it-IT" dirty="0"/>
          </a:p>
          <a:p>
            <a:endParaRPr lang="it-IT"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3E65B11-341C-5EF3-AC4D-D405240544ED}"/>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10</a:t>
            </a:fld>
            <a:endParaRPr lang="en-US" dirty="0">
              <a:solidFill>
                <a:prstClr val="black">
                  <a:tint val="75000"/>
                </a:prstClr>
              </a:solidFill>
            </a:endParaRPr>
          </a:p>
        </p:txBody>
      </p:sp>
    </p:spTree>
    <p:extLst>
      <p:ext uri="{BB962C8B-B14F-4D97-AF65-F5344CB8AC3E}">
        <p14:creationId xmlns:p14="http://schemas.microsoft.com/office/powerpoint/2010/main" val="8017147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AE2B2-6437-D457-F37C-476B311E3E58}"/>
              </a:ext>
            </a:extLst>
          </p:cNvPr>
          <p:cNvSpPr>
            <a:spLocks noGrp="1"/>
          </p:cNvSpPr>
          <p:nvPr>
            <p:ph type="title"/>
          </p:nvPr>
        </p:nvSpPr>
        <p:spPr/>
        <p:txBody>
          <a:bodyPr/>
          <a:lstStyle/>
          <a:p>
            <a:r>
              <a:rPr lang="en-US" dirty="0"/>
              <a:t>U.S. Supreme Court Test</a:t>
            </a:r>
          </a:p>
        </p:txBody>
      </p:sp>
      <p:sp>
        <p:nvSpPr>
          <p:cNvPr id="3" name="Content Placeholder 2">
            <a:extLst>
              <a:ext uri="{FF2B5EF4-FFF2-40B4-BE49-F238E27FC236}">
                <a16:creationId xmlns:a16="http://schemas.microsoft.com/office/drawing/2014/main" id="{EDCFA119-0594-05F1-9F64-93C7F117B96B}"/>
              </a:ext>
            </a:extLst>
          </p:cNvPr>
          <p:cNvSpPr>
            <a:spLocks noGrp="1"/>
          </p:cNvSpPr>
          <p:nvPr>
            <p:ph idx="1"/>
          </p:nvPr>
        </p:nvSpPr>
        <p:spPr/>
        <p:txBody>
          <a:bodyPr>
            <a:normAutofit fontScale="62500" lnSpcReduction="20000"/>
          </a:bodyPr>
          <a:lstStyle/>
          <a:p>
            <a:r>
              <a:rPr lang="en-US" dirty="0"/>
              <a:t>U.S. Supreme Court: A public official’s social-media activity constitutes state action pursuant to 42 USC Section 1983 (allowing private right of action to sue for violation of civil rights) only if the public official:</a:t>
            </a:r>
          </a:p>
          <a:p>
            <a:endParaRPr lang="en-US" dirty="0"/>
          </a:p>
          <a:p>
            <a:pPr lvl="1"/>
            <a:r>
              <a:rPr lang="en-US" dirty="0"/>
              <a:t>“possessed actual authority to speak on the State’s behalf,” and</a:t>
            </a:r>
          </a:p>
          <a:p>
            <a:endParaRPr lang="en-US" dirty="0"/>
          </a:p>
          <a:p>
            <a:pPr lvl="1"/>
            <a:r>
              <a:rPr lang="en-US" dirty="0"/>
              <a:t>“purported to exercise that authority when he spoke on social media.” </a:t>
            </a:r>
          </a:p>
          <a:p>
            <a:endParaRPr lang="en-US" dirty="0"/>
          </a:p>
          <a:p>
            <a:r>
              <a:rPr lang="en-US" dirty="0"/>
              <a:t>See March 15, 2024 decisions - </a:t>
            </a:r>
            <a:r>
              <a:rPr lang="en-US" dirty="0" err="1"/>
              <a:t>Lindke</a:t>
            </a:r>
            <a:r>
              <a:rPr lang="en-US" dirty="0"/>
              <a:t> v. Freed (</a:t>
            </a:r>
            <a:r>
              <a:rPr lang="en-US" dirty="0" err="1"/>
              <a:t>Lindke</a:t>
            </a:r>
            <a:r>
              <a:rPr lang="en-US" dirty="0"/>
              <a:t>), and O’Connor-Ratcliff et al. v. Garnier</a:t>
            </a:r>
          </a:p>
          <a:p>
            <a:endParaRPr lang="en-US" dirty="0"/>
          </a:p>
          <a:p>
            <a:r>
              <a:rPr lang="en-US" dirty="0"/>
              <a:t>Although “appearance and function” are important, they are only relevant in the second prong of the analysis, and “cannot make up for lack of [S]</a:t>
            </a:r>
            <a:r>
              <a:rPr lang="en-US" dirty="0" err="1"/>
              <a:t>tate</a:t>
            </a:r>
            <a:r>
              <a:rPr lang="en-US" dirty="0"/>
              <a:t> authority” in the first prong. </a:t>
            </a:r>
          </a:p>
        </p:txBody>
      </p:sp>
      <p:sp>
        <p:nvSpPr>
          <p:cNvPr id="4" name="Slide Number Placeholder 3">
            <a:extLst>
              <a:ext uri="{FF2B5EF4-FFF2-40B4-BE49-F238E27FC236}">
                <a16:creationId xmlns:a16="http://schemas.microsoft.com/office/drawing/2014/main" id="{96488C8A-7761-ECED-5A14-369E8D02D495}"/>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11</a:t>
            </a:fld>
            <a:endParaRPr lang="en-US" dirty="0">
              <a:solidFill>
                <a:prstClr val="black">
                  <a:tint val="75000"/>
                </a:prstClr>
              </a:solidFill>
            </a:endParaRPr>
          </a:p>
        </p:txBody>
      </p:sp>
    </p:spTree>
    <p:extLst>
      <p:ext uri="{BB962C8B-B14F-4D97-AF65-F5344CB8AC3E}">
        <p14:creationId xmlns:p14="http://schemas.microsoft.com/office/powerpoint/2010/main" val="4291837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6ACC-212E-D3C6-4197-121BDCE62A5D}"/>
              </a:ext>
            </a:extLst>
          </p:cNvPr>
          <p:cNvSpPr>
            <a:spLocks noGrp="1"/>
          </p:cNvSpPr>
          <p:nvPr>
            <p:ph type="title"/>
          </p:nvPr>
        </p:nvSpPr>
        <p:spPr/>
        <p:txBody>
          <a:bodyPr/>
          <a:lstStyle/>
          <a:p>
            <a:r>
              <a:rPr lang="en-US" dirty="0"/>
              <a:t>U.S. Supreme Court Test</a:t>
            </a:r>
          </a:p>
        </p:txBody>
      </p:sp>
      <p:sp>
        <p:nvSpPr>
          <p:cNvPr id="3" name="Content Placeholder 2">
            <a:extLst>
              <a:ext uri="{FF2B5EF4-FFF2-40B4-BE49-F238E27FC236}">
                <a16:creationId xmlns:a16="http://schemas.microsoft.com/office/drawing/2014/main" id="{9CBF3EE3-0D6C-32D4-989F-C8BC465BD99A}"/>
              </a:ext>
            </a:extLst>
          </p:cNvPr>
          <p:cNvSpPr>
            <a:spLocks noGrp="1"/>
          </p:cNvSpPr>
          <p:nvPr>
            <p:ph idx="1"/>
          </p:nvPr>
        </p:nvSpPr>
        <p:spPr/>
        <p:txBody>
          <a:bodyPr>
            <a:normAutofit fontScale="92500" lnSpcReduction="20000"/>
          </a:bodyPr>
          <a:lstStyle/>
          <a:p>
            <a:r>
              <a:rPr lang="en-US" dirty="0"/>
              <a:t>The actual authority necessary to establish the first prong can emanate from “statute, ordinance, regulation, custom, or usage,” with the former three (statute, ordinance, or regulation) referring “to written law through which a State can authorize an official to speak on its behalf.” </a:t>
            </a:r>
          </a:p>
          <a:p>
            <a:endParaRPr lang="en-US" dirty="0"/>
          </a:p>
          <a:p>
            <a:r>
              <a:rPr lang="en-US" dirty="0"/>
              <a:t>“Custom” and “usage” include “‘persistent practices of state officials that are ‘so permanently and well settled’ that they carry ‘the force of law.’”  </a:t>
            </a:r>
          </a:p>
          <a:p>
            <a:endParaRPr lang="en-US" dirty="0"/>
          </a:p>
        </p:txBody>
      </p:sp>
      <p:sp>
        <p:nvSpPr>
          <p:cNvPr id="4" name="Slide Number Placeholder 3">
            <a:extLst>
              <a:ext uri="{FF2B5EF4-FFF2-40B4-BE49-F238E27FC236}">
                <a16:creationId xmlns:a16="http://schemas.microsoft.com/office/drawing/2014/main" id="{3B078F0C-1822-D91F-0324-250141132C0A}"/>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12</a:t>
            </a:fld>
            <a:endParaRPr lang="en-US" dirty="0">
              <a:solidFill>
                <a:prstClr val="black">
                  <a:tint val="75000"/>
                </a:prstClr>
              </a:solidFill>
            </a:endParaRPr>
          </a:p>
        </p:txBody>
      </p:sp>
    </p:spTree>
    <p:extLst>
      <p:ext uri="{BB962C8B-B14F-4D97-AF65-F5344CB8AC3E}">
        <p14:creationId xmlns:p14="http://schemas.microsoft.com/office/powerpoint/2010/main" val="25477088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CEB60-90D9-4D3F-C20E-34CB215486BB}"/>
              </a:ext>
            </a:extLst>
          </p:cNvPr>
          <p:cNvSpPr>
            <a:spLocks noGrp="1"/>
          </p:cNvSpPr>
          <p:nvPr>
            <p:ph type="title"/>
          </p:nvPr>
        </p:nvSpPr>
        <p:spPr/>
        <p:txBody>
          <a:bodyPr/>
          <a:lstStyle/>
          <a:p>
            <a:r>
              <a:rPr lang="en-US" dirty="0"/>
              <a:t>U.S. Supreme Court Test</a:t>
            </a:r>
          </a:p>
        </p:txBody>
      </p:sp>
      <p:sp>
        <p:nvSpPr>
          <p:cNvPr id="3" name="Content Placeholder 2">
            <a:extLst>
              <a:ext uri="{FF2B5EF4-FFF2-40B4-BE49-F238E27FC236}">
                <a16:creationId xmlns:a16="http://schemas.microsoft.com/office/drawing/2014/main" id="{205E4B81-631F-7551-E1A7-E2195AF6D820}"/>
              </a:ext>
            </a:extLst>
          </p:cNvPr>
          <p:cNvSpPr>
            <a:spLocks noGrp="1"/>
          </p:cNvSpPr>
          <p:nvPr>
            <p:ph idx="1"/>
          </p:nvPr>
        </p:nvSpPr>
        <p:spPr>
          <a:xfrm>
            <a:off x="457200" y="1600206"/>
            <a:ext cx="8229600" cy="4809693"/>
          </a:xfrm>
        </p:spPr>
        <p:txBody>
          <a:bodyPr>
            <a:normAutofit fontScale="70000" lnSpcReduction="20000"/>
          </a:bodyPr>
          <a:lstStyle/>
          <a:p>
            <a:endParaRPr lang="en-US" dirty="0"/>
          </a:p>
          <a:p>
            <a:r>
              <a:rPr lang="en-US" dirty="0"/>
              <a:t>Turning to the second prong, not only must a State official have state authority, but they must also purport to exercise that authority. In this way, “[</a:t>
            </a:r>
            <a:r>
              <a:rPr lang="en-US" dirty="0" err="1"/>
              <a:t>i</a:t>
            </a:r>
            <a:r>
              <a:rPr lang="en-US" dirty="0"/>
              <a:t>]f the public employee does not use his speech in furtherance of his official responsibilities, [then] he is speaking in his own voice.”  In this part of the analysis, the Court emphasized that context is important.</a:t>
            </a:r>
          </a:p>
          <a:p>
            <a:endParaRPr lang="en-US" dirty="0"/>
          </a:p>
          <a:p>
            <a:r>
              <a:rPr lang="en-US" dirty="0"/>
              <a:t>According to the Court, if the Facebook account had a label denoting its personal status, or had a disclaimer, “he would be entitled to a heavy (though not irrebuttable) presumption that all of the posts on his page were personal.”</a:t>
            </a:r>
          </a:p>
          <a:p>
            <a:endParaRPr lang="en-US" dirty="0"/>
          </a:p>
          <a:p>
            <a:r>
              <a:rPr lang="en-US" i="1" dirty="0"/>
              <a:t>NOTE THAT BOARD MEMBER COULD VIOLATE THE ETHICS ACT EVEN IN CASES WHERE THERE IS NO CAUSE OF ACTION UNDER SECTION 1983</a:t>
            </a:r>
          </a:p>
          <a:p>
            <a:pPr marL="0" indent="0">
              <a:buNone/>
            </a:pPr>
            <a:endParaRPr lang="en-US" dirty="0"/>
          </a:p>
        </p:txBody>
      </p:sp>
      <p:sp>
        <p:nvSpPr>
          <p:cNvPr id="4" name="Slide Number Placeholder 3">
            <a:extLst>
              <a:ext uri="{FF2B5EF4-FFF2-40B4-BE49-F238E27FC236}">
                <a16:creationId xmlns:a16="http://schemas.microsoft.com/office/drawing/2014/main" id="{CEB67415-1503-A0A7-0EF6-CE336C014794}"/>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13</a:t>
            </a:fld>
            <a:endParaRPr lang="en-US" dirty="0">
              <a:solidFill>
                <a:prstClr val="black">
                  <a:tint val="75000"/>
                </a:prstClr>
              </a:solidFill>
            </a:endParaRPr>
          </a:p>
        </p:txBody>
      </p:sp>
    </p:spTree>
    <p:extLst>
      <p:ext uri="{BB962C8B-B14F-4D97-AF65-F5344CB8AC3E}">
        <p14:creationId xmlns:p14="http://schemas.microsoft.com/office/powerpoint/2010/main" val="2373377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754DD-CCA2-FFD0-D7F8-81E2D675D671}"/>
              </a:ext>
            </a:extLst>
          </p:cNvPr>
          <p:cNvSpPr>
            <a:spLocks noGrp="1"/>
          </p:cNvSpPr>
          <p:nvPr>
            <p:ph type="title"/>
          </p:nvPr>
        </p:nvSpPr>
        <p:spPr/>
        <p:txBody>
          <a:bodyPr/>
          <a:lstStyle/>
          <a:p>
            <a:r>
              <a:rPr lang="en-US" dirty="0"/>
              <a:t>Revised </a:t>
            </a:r>
            <a:br>
              <a:rPr lang="en-US" dirty="0"/>
            </a:br>
            <a:r>
              <a:rPr lang="en-US" dirty="0"/>
              <a:t>New jersey family leave act</a:t>
            </a:r>
          </a:p>
        </p:txBody>
      </p:sp>
    </p:spTree>
    <p:extLst>
      <p:ext uri="{BB962C8B-B14F-4D97-AF65-F5344CB8AC3E}">
        <p14:creationId xmlns:p14="http://schemas.microsoft.com/office/powerpoint/2010/main" val="16080291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normAutofit fontScale="90000"/>
          </a:bodyPr>
          <a:lstStyle/>
          <a:p>
            <a:r>
              <a:rPr lang="en-US"/>
              <a:t>Employee Leave Rights</a:t>
            </a:r>
            <a:br>
              <a:rPr lang="en-US"/>
            </a:br>
            <a:r>
              <a:rPr lang="en-US">
                <a:solidFill>
                  <a:srgbClr val="FF0000"/>
                </a:solidFill>
              </a:rPr>
              <a:t>State/NJ</a:t>
            </a:r>
            <a:r>
              <a:rPr lang="en-US"/>
              <a:t> Requirements</a:t>
            </a:r>
          </a:p>
        </p:txBody>
      </p:sp>
      <p:sp>
        <p:nvSpPr>
          <p:cNvPr id="3" name="Text Placeholder 2"/>
          <p:cNvSpPr>
            <a:spLocks noGrp="1"/>
          </p:cNvSpPr>
          <p:nvPr>
            <p:ph idx="1"/>
          </p:nvPr>
        </p:nvSpPr>
        <p:spPr>
          <a:xfrm>
            <a:off x="457200" y="1600201"/>
            <a:ext cx="8229600" cy="4525963"/>
          </a:xfrm>
        </p:spPr>
        <p:txBody>
          <a:bodyPr>
            <a:normAutofit fontScale="77500" lnSpcReduction="20000"/>
          </a:bodyPr>
          <a:lstStyle/>
          <a:p>
            <a:r>
              <a:rPr lang="en-US" dirty="0"/>
              <a:t>The New Jersey Family Leave Act, </a:t>
            </a:r>
            <a:r>
              <a:rPr lang="en-US" i="1" dirty="0"/>
              <a:t>N.J.S.A. 34:11B-1 **</a:t>
            </a:r>
          </a:p>
          <a:p>
            <a:pPr lvl="1"/>
            <a:r>
              <a:rPr lang="en-US" dirty="0"/>
              <a:t>allows employees up to 12 weeks of leave </a:t>
            </a:r>
          </a:p>
          <a:p>
            <a:pPr lvl="1"/>
            <a:r>
              <a:rPr lang="en-US" dirty="0"/>
              <a:t>every 24 months for:</a:t>
            </a:r>
          </a:p>
          <a:p>
            <a:pPr lvl="2"/>
            <a:r>
              <a:rPr lang="en-US" dirty="0"/>
              <a:t>the birth, adoption, or placement of a child, or</a:t>
            </a:r>
          </a:p>
          <a:p>
            <a:pPr lvl="2"/>
            <a:r>
              <a:rPr lang="en-US" dirty="0"/>
              <a:t>for the serious health condition of a family member.</a:t>
            </a:r>
            <a:br>
              <a:rPr lang="en-US" dirty="0"/>
            </a:br>
            <a:endParaRPr lang="en-US" dirty="0"/>
          </a:p>
          <a:p>
            <a:r>
              <a:rPr lang="en-US" dirty="0"/>
              <a:t>New Jersey Family Leave Insurance may allow for payment during leave.</a:t>
            </a:r>
          </a:p>
          <a:p>
            <a:r>
              <a:rPr lang="en-US" dirty="0"/>
              <a:t>NJFLA does </a:t>
            </a:r>
            <a:r>
              <a:rPr lang="en-US" u="sng" dirty="0"/>
              <a:t>NOT</a:t>
            </a:r>
            <a:r>
              <a:rPr lang="en-US" dirty="0"/>
              <a:t> offer leaves to care for oneself or military leave</a:t>
            </a:r>
          </a:p>
          <a:p>
            <a:r>
              <a:rPr lang="en-US" dirty="0">
                <a:highlight>
                  <a:srgbClr val="FFFF00"/>
                </a:highlight>
              </a:rPr>
              <a:t>Eligibility is Revised as of July 17, 2026</a:t>
            </a:r>
          </a:p>
          <a:p>
            <a:r>
              <a:rPr lang="en-US" dirty="0">
                <a:highlight>
                  <a:srgbClr val="FFFF00"/>
                </a:highlight>
              </a:rPr>
              <a:t>See LEGAL ONE Article – </a:t>
            </a:r>
            <a:r>
              <a:rPr lang="en-US" dirty="0">
                <a:highlight>
                  <a:srgbClr val="FFFF00"/>
                </a:highlight>
                <a:hlinkClick r:id="rId2"/>
              </a:rPr>
              <a:t>Lame Duck Legislature Revised Law Concerning Family Leave</a:t>
            </a:r>
            <a:endParaRPr lang="en-US" dirty="0">
              <a:highlight>
                <a:srgbClr val="FFFF00"/>
              </a:highlight>
            </a:endParaRPr>
          </a:p>
          <a:p>
            <a:endParaRPr lang="en-US" dirty="0"/>
          </a:p>
          <a:p>
            <a:endParaRPr lang="en-US" dirty="0"/>
          </a:p>
          <a:p>
            <a:endParaRPr lang="en-US" dirty="0"/>
          </a:p>
        </p:txBody>
      </p:sp>
      <p:sp>
        <p:nvSpPr>
          <p:cNvPr id="4" name="Slide Number Placeholder 3"/>
          <p:cNvSpPr>
            <a:spLocks noGrp="1"/>
          </p:cNvSpPr>
          <p:nvPr>
            <p:ph type="sldNum" sz="quarter" idx="12"/>
          </p:nvPr>
        </p:nvSpPr>
        <p:spPr>
          <a:xfrm>
            <a:off x="6553200" y="6356352"/>
            <a:ext cx="2133600" cy="365125"/>
          </a:xfrm>
        </p:spPr>
        <p:txBody>
          <a:bodyPr/>
          <a:lstStyle/>
          <a:p>
            <a:fld id="{00000000-1234-1234-1234-123412341234}" type="slidenum">
              <a:rPr lang="en" smtClean="0"/>
              <a:pPr/>
              <a:t>15</a:t>
            </a:fld>
            <a:endParaRPr lang="en"/>
          </a:p>
        </p:txBody>
      </p:sp>
    </p:spTree>
    <p:extLst>
      <p:ext uri="{BB962C8B-B14F-4D97-AF65-F5344CB8AC3E}">
        <p14:creationId xmlns:p14="http://schemas.microsoft.com/office/powerpoint/2010/main" val="2744664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NJFLA Leave Entitlement</a:t>
            </a:r>
          </a:p>
        </p:txBody>
      </p:sp>
      <p:sp>
        <p:nvSpPr>
          <p:cNvPr id="3" name="Content Placeholder 2"/>
          <p:cNvSpPr>
            <a:spLocks noGrp="1"/>
          </p:cNvSpPr>
          <p:nvPr>
            <p:ph idx="1"/>
          </p:nvPr>
        </p:nvSpPr>
        <p:spPr/>
        <p:txBody>
          <a:bodyPr>
            <a:normAutofit fontScale="62500" lnSpcReduction="20000"/>
          </a:bodyPr>
          <a:lstStyle/>
          <a:p>
            <a:r>
              <a:rPr lang="en-US" dirty="0"/>
              <a:t>An eligible employee is entitled to 12 weeks of leave in any</a:t>
            </a:r>
          </a:p>
          <a:p>
            <a:pPr marL="0" indent="0">
              <a:buNone/>
            </a:pPr>
            <a:r>
              <a:rPr lang="en-US" dirty="0"/>
              <a:t>     </a:t>
            </a:r>
            <a:r>
              <a:rPr lang="en-US" u="sng" dirty="0"/>
              <a:t> 24-month period </a:t>
            </a:r>
            <a:r>
              <a:rPr lang="en-US" dirty="0"/>
              <a:t>for one or more of the following reasons:</a:t>
            </a:r>
          </a:p>
          <a:p>
            <a:pPr marL="0" indent="0">
              <a:buNone/>
            </a:pPr>
            <a:endParaRPr lang="en-US" dirty="0"/>
          </a:p>
          <a:p>
            <a:pPr lvl="1"/>
            <a:r>
              <a:rPr lang="en-US" dirty="0"/>
              <a:t>1. Birth or placement for adoption of a child.</a:t>
            </a:r>
          </a:p>
          <a:p>
            <a:pPr marL="0" indent="0">
              <a:buNone/>
            </a:pPr>
            <a:endParaRPr lang="en-US" dirty="0"/>
          </a:p>
          <a:p>
            <a:pPr lvl="1"/>
            <a:r>
              <a:rPr lang="en-US" dirty="0"/>
              <a:t>2. The serious health condition of a child, parent or spouse.</a:t>
            </a:r>
          </a:p>
          <a:p>
            <a:pPr marL="0" indent="0">
              <a:buNone/>
            </a:pPr>
            <a:endParaRPr lang="en-US" dirty="0"/>
          </a:p>
          <a:p>
            <a:r>
              <a:rPr lang="en-US" b="1" dirty="0"/>
              <a:t>NOTE:</a:t>
            </a:r>
            <a:r>
              <a:rPr lang="en-US" dirty="0"/>
              <a:t> "Child" and "parent" are defined broadly under the NJFLA and include biological, adoptive, foster, and step relatives, in-laws and legal guardians.</a:t>
            </a:r>
          </a:p>
          <a:p>
            <a:pPr marL="0" indent="0">
              <a:buNone/>
            </a:pPr>
            <a:endParaRPr lang="en-US" dirty="0"/>
          </a:p>
          <a:p>
            <a:r>
              <a:rPr lang="en-US" b="1" dirty="0"/>
              <a:t>NOTE:</a:t>
            </a:r>
            <a:r>
              <a:rPr lang="en-US" dirty="0"/>
              <a:t> Leave for the birth or adoption of a child may begin at anytime within one year of the birth or placement.</a:t>
            </a:r>
          </a:p>
          <a:p>
            <a:pPr marL="0" indent="0">
              <a:buNone/>
            </a:pPr>
            <a:br>
              <a:rPr lang="en-US" dirty="0"/>
            </a:br>
            <a:endParaRPr lang="en-US" dirty="0"/>
          </a:p>
        </p:txBody>
      </p:sp>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16</a:t>
            </a:fld>
            <a:endParaRPr lang="en-US">
              <a:solidFill>
                <a:prstClr val="black">
                  <a:tint val="75000"/>
                </a:prstClr>
              </a:solidFill>
            </a:endParaRPr>
          </a:p>
        </p:txBody>
      </p:sp>
    </p:spTree>
    <p:extLst>
      <p:ext uri="{BB962C8B-B14F-4D97-AF65-F5344CB8AC3E}">
        <p14:creationId xmlns:p14="http://schemas.microsoft.com/office/powerpoint/2010/main" val="36050391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Intermittent Leave</a:t>
            </a:r>
          </a:p>
        </p:txBody>
      </p:sp>
      <p:sp>
        <p:nvSpPr>
          <p:cNvPr id="3" name="Content Placeholder 2"/>
          <p:cNvSpPr>
            <a:spLocks noGrp="1"/>
          </p:cNvSpPr>
          <p:nvPr>
            <p:ph idx="1"/>
          </p:nvPr>
        </p:nvSpPr>
        <p:spPr/>
        <p:txBody>
          <a:bodyPr>
            <a:normAutofit fontScale="55000" lnSpcReduction="20000"/>
          </a:bodyPr>
          <a:lstStyle/>
          <a:p>
            <a:pPr fontAlgn="base"/>
            <a:r>
              <a:rPr lang="en-US" dirty="0"/>
              <a:t>As of July 2019, for birth or adoption, the employer NO LONGER must consent to intermittent leave.</a:t>
            </a:r>
          </a:p>
          <a:p>
            <a:pPr marL="0" indent="0" fontAlgn="base">
              <a:buNone/>
            </a:pPr>
            <a:endParaRPr lang="en-US" dirty="0"/>
          </a:p>
          <a:p>
            <a:pPr fontAlgn="base"/>
            <a:r>
              <a:rPr lang="en-US" dirty="0"/>
              <a:t>For the serious health condition of a family member, leave may be taken intermittently when medically necessary, if:</a:t>
            </a:r>
          </a:p>
          <a:p>
            <a:pPr marL="0" indent="0" fontAlgn="base">
              <a:buNone/>
            </a:pPr>
            <a:endParaRPr lang="en-US" dirty="0"/>
          </a:p>
          <a:p>
            <a:pPr marL="0" indent="0">
              <a:buNone/>
            </a:pPr>
            <a:r>
              <a:rPr lang="en-US" dirty="0"/>
              <a:t>	1.The total time within which the leave is taken does not exceed a 12-month 	period for each serious health condition episode;</a:t>
            </a:r>
          </a:p>
          <a:p>
            <a:pPr marL="0" indent="0">
              <a:buNone/>
            </a:pPr>
            <a:endParaRPr lang="en-US" dirty="0"/>
          </a:p>
          <a:p>
            <a:pPr marL="0" indent="0">
              <a:buNone/>
            </a:pPr>
            <a:r>
              <a:rPr lang="en-US" dirty="0"/>
              <a:t>	2. The employee provides the employer with prior notice of the leave in a 	manner which is reasonable and practicable; and</a:t>
            </a:r>
          </a:p>
          <a:p>
            <a:pPr marL="0" indent="0">
              <a:buNone/>
            </a:pPr>
            <a:endParaRPr lang="en-US" dirty="0"/>
          </a:p>
          <a:p>
            <a:pPr marL="0" indent="0">
              <a:buNone/>
            </a:pPr>
            <a:r>
              <a:rPr lang="en-US" dirty="0"/>
              <a:t>	3. The employee makes a reasonable effort to schedule the leave so as not 	to disrupt unduly the operations of the employer.</a:t>
            </a:r>
          </a:p>
          <a:p>
            <a:pPr marL="0" indent="0">
              <a:buNone/>
            </a:pPr>
            <a:br>
              <a:rPr lang="en-US" dirty="0"/>
            </a:br>
            <a:endParaRPr lang="en-US" dirty="0"/>
          </a:p>
        </p:txBody>
      </p:sp>
      <p:sp>
        <p:nvSpPr>
          <p:cNvPr id="4" name="Slide Number Placeholder 3"/>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17</a:t>
            </a:fld>
            <a:endParaRPr lang="en-US">
              <a:solidFill>
                <a:prstClr val="black">
                  <a:tint val="75000"/>
                </a:prstClr>
              </a:solidFill>
            </a:endParaRPr>
          </a:p>
        </p:txBody>
      </p:sp>
    </p:spTree>
    <p:extLst>
      <p:ext uri="{BB962C8B-B14F-4D97-AF65-F5344CB8AC3E}">
        <p14:creationId xmlns:p14="http://schemas.microsoft.com/office/powerpoint/2010/main" val="4548174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80"/>
          <p:cNvSpPr txBox="1">
            <a:spLocks noGrp="1"/>
          </p:cNvSpPr>
          <p:nvPr>
            <p:ph type="title"/>
          </p:nvPr>
        </p:nvSpPr>
        <p:spPr>
          <a:prstGeom prst="rect">
            <a:avLst/>
          </a:prstGeom>
        </p:spPr>
        <p:txBody>
          <a:bodyPr spcFirstLastPara="1" vert="horz" wrap="square" lIns="91420" tIns="91420" rIns="91420" bIns="91420" rtlCol="0" anchor="t" anchorCtr="0">
            <a:noAutofit/>
          </a:bodyPr>
          <a:lstStyle/>
          <a:p>
            <a:pPr algn="ctr"/>
            <a:r>
              <a:rPr lang="en-US" u="sng"/>
              <a:t>Intersection Between the FMLA and the NJFLA</a:t>
            </a:r>
          </a:p>
        </p:txBody>
      </p:sp>
      <p:sp>
        <p:nvSpPr>
          <p:cNvPr id="460" name="Google Shape;460;p80"/>
          <p:cNvSpPr txBox="1">
            <a:spLocks noGrp="1"/>
          </p:cNvSpPr>
          <p:nvPr>
            <p:ph idx="1"/>
          </p:nvPr>
        </p:nvSpPr>
        <p:spPr>
          <a:prstGeom prst="rect">
            <a:avLst/>
          </a:prstGeom>
        </p:spPr>
        <p:txBody>
          <a:bodyPr spcFirstLastPara="1" vert="horz" wrap="square" lIns="91420" tIns="91420" rIns="91420" bIns="91420" rtlCol="0" anchor="t" anchorCtr="0">
            <a:noAutofit/>
          </a:bodyPr>
          <a:lstStyle/>
          <a:p>
            <a:pPr>
              <a:buFont typeface="Arial" panose="020B0604020202020204" pitchFamily="34" charset="0"/>
              <a:buChar char="•"/>
            </a:pPr>
            <a:r>
              <a:rPr lang="en-US" sz="2133"/>
              <a:t>Both provide </a:t>
            </a:r>
            <a:r>
              <a:rPr lang="en-US" sz="2133" u="sng"/>
              <a:t>job protection </a:t>
            </a:r>
            <a:r>
              <a:rPr lang="en-US" sz="2133"/>
              <a:t>and </a:t>
            </a:r>
            <a:r>
              <a:rPr lang="en-US" sz="2133" u="sng"/>
              <a:t>benefits continuation</a:t>
            </a:r>
            <a:r>
              <a:rPr lang="en-US" sz="2133"/>
              <a:t> during the period of leave</a:t>
            </a:r>
          </a:p>
          <a:p>
            <a:pPr lvl="1">
              <a:spcBef>
                <a:spcPts val="0"/>
              </a:spcBef>
            </a:pPr>
            <a:r>
              <a:rPr lang="en-US" sz="1867"/>
              <a:t>Leave under FMLA/NJFLA is generally unpaid</a:t>
            </a:r>
          </a:p>
          <a:p>
            <a:pPr lvl="1">
              <a:spcBef>
                <a:spcPts val="0"/>
              </a:spcBef>
            </a:pPr>
            <a:r>
              <a:rPr lang="en-US" sz="1867"/>
              <a:t>An employee may elect, or an employer may require by contract or policy to substitute vacation, sick or personal leave for any part of the 12-week family leave period.</a:t>
            </a:r>
          </a:p>
          <a:p>
            <a:pPr lvl="1">
              <a:spcBef>
                <a:spcPts val="0"/>
              </a:spcBef>
            </a:pPr>
            <a:r>
              <a:rPr lang="en-US" sz="1867"/>
              <a:t>Concurrent use of sick time and FMLA/NJFLA is negotiable.</a:t>
            </a:r>
          </a:p>
          <a:p>
            <a:pPr>
              <a:buFont typeface="Arial" panose="020B0604020202020204" pitchFamily="34" charset="0"/>
              <a:buChar char="•"/>
            </a:pPr>
            <a:r>
              <a:rPr lang="en-US" sz="2133"/>
              <a:t>Must be exhausted </a:t>
            </a:r>
            <a:r>
              <a:rPr lang="en-US" sz="2133" u="sng"/>
              <a:t>simultaneously</a:t>
            </a:r>
            <a:r>
              <a:rPr lang="en-US" sz="2133"/>
              <a:t> if the leave is covered by both acts</a:t>
            </a:r>
          </a:p>
          <a:p>
            <a:pPr lvl="1">
              <a:spcBef>
                <a:spcPts val="0"/>
              </a:spcBef>
            </a:pPr>
            <a:r>
              <a:rPr lang="en-US" sz="1867"/>
              <a:t>Child rearing related to the birth or placement of a child or the serious health condition of a family member, although definitions of family member vary</a:t>
            </a:r>
          </a:p>
        </p:txBody>
      </p:sp>
      <p:sp>
        <p:nvSpPr>
          <p:cNvPr id="5" name="Slide Number Placeholder 4"/>
          <p:cNvSpPr>
            <a:spLocks noGrp="1"/>
          </p:cNvSpPr>
          <p:nvPr>
            <p:ph type="sldNum" sz="quarter" idx="12"/>
          </p:nvPr>
        </p:nvSpPr>
        <p:spPr/>
        <p:txBody>
          <a:bodyPr/>
          <a:lstStyle/>
          <a:p>
            <a:fld id="{00000000-1234-1234-1234-123412341234}" type="slidenum">
              <a:rPr lang="en" smtClean="0"/>
              <a:pPr/>
              <a:t>18</a:t>
            </a:fld>
            <a:endParaRPr lang="en"/>
          </a:p>
        </p:txBody>
      </p:sp>
    </p:spTree>
    <p:extLst>
      <p:ext uri="{BB962C8B-B14F-4D97-AF65-F5344CB8AC3E}">
        <p14:creationId xmlns:p14="http://schemas.microsoft.com/office/powerpoint/2010/main" val="42612862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81"/>
          <p:cNvSpPr txBox="1">
            <a:spLocks noGrp="1"/>
          </p:cNvSpPr>
          <p:nvPr>
            <p:ph type="title"/>
          </p:nvPr>
        </p:nvSpPr>
        <p:spPr>
          <a:prstGeom prst="rect">
            <a:avLst/>
          </a:prstGeom>
        </p:spPr>
        <p:txBody>
          <a:bodyPr spcFirstLastPara="1" vert="horz" wrap="square" lIns="91420" tIns="91420" rIns="91420" bIns="91420" rtlCol="0" anchor="t" anchorCtr="0">
            <a:noAutofit/>
          </a:bodyPr>
          <a:lstStyle/>
          <a:p>
            <a:pPr algn="ctr"/>
            <a:r>
              <a:rPr lang="en" u="sng"/>
              <a:t>FMLA versus NJFLA</a:t>
            </a:r>
            <a:endParaRPr u="sng"/>
          </a:p>
        </p:txBody>
      </p:sp>
      <p:sp>
        <p:nvSpPr>
          <p:cNvPr id="466" name="Google Shape;466;p81"/>
          <p:cNvSpPr txBox="1">
            <a:spLocks noGrp="1"/>
          </p:cNvSpPr>
          <p:nvPr>
            <p:ph idx="1"/>
          </p:nvPr>
        </p:nvSpPr>
        <p:spPr>
          <a:prstGeom prst="rect">
            <a:avLst/>
          </a:prstGeom>
        </p:spPr>
        <p:txBody>
          <a:bodyPr spcFirstLastPara="1" vert="horz" wrap="square" lIns="91420" tIns="91420" rIns="91420" bIns="91420" rtlCol="0" anchor="t" anchorCtr="0">
            <a:noAutofit/>
          </a:bodyPr>
          <a:lstStyle/>
          <a:p>
            <a:pPr marL="0" indent="0">
              <a:buNone/>
            </a:pPr>
            <a:r>
              <a:rPr lang="en" sz="2400" dirty="0"/>
              <a:t>Hours → 1250 v. 1000 hours worked in previous 12 months (going down to 3 months and 250 hours as of July 17, 2026)</a:t>
            </a:r>
            <a:endParaRPr sz="2400" dirty="0"/>
          </a:p>
          <a:p>
            <a:pPr marL="0" indent="0">
              <a:spcBef>
                <a:spcPts val="1600"/>
              </a:spcBef>
              <a:buNone/>
            </a:pPr>
            <a:r>
              <a:rPr lang="en" sz="2400" dirty="0"/>
              <a:t>Leave → Up to 12 weeks every 12 months (FMLA) v. Up to 12 weeks every 24 months</a:t>
            </a:r>
            <a:endParaRPr sz="2400" dirty="0"/>
          </a:p>
          <a:p>
            <a:pPr marL="0" indent="0">
              <a:spcBef>
                <a:spcPts val="1600"/>
              </a:spcBef>
              <a:buNone/>
            </a:pPr>
            <a:r>
              <a:rPr lang="en" sz="2400" dirty="0"/>
              <a:t>Definition of Family Member</a:t>
            </a:r>
            <a:endParaRPr sz="2400" dirty="0"/>
          </a:p>
          <a:p>
            <a:pPr marL="0" indent="0">
              <a:spcBef>
                <a:spcPts val="1600"/>
              </a:spcBef>
              <a:buNone/>
            </a:pPr>
            <a:r>
              <a:rPr lang="en" sz="2400" dirty="0"/>
              <a:t>Only FMLA covers Employee</a:t>
            </a:r>
            <a:endParaRPr sz="2400" dirty="0"/>
          </a:p>
          <a:p>
            <a:pPr>
              <a:spcBef>
                <a:spcPts val="1600"/>
              </a:spcBef>
            </a:pPr>
            <a:r>
              <a:rPr lang="en" sz="1867" dirty="0"/>
              <a:t>FMLA covers serious health condition of </a:t>
            </a:r>
            <a:r>
              <a:rPr lang="en" sz="1867" u="sng" dirty="0"/>
              <a:t>employee</a:t>
            </a:r>
            <a:r>
              <a:rPr lang="en" sz="1867" dirty="0"/>
              <a:t>, spouse, parent, child</a:t>
            </a:r>
            <a:endParaRPr sz="1867" dirty="0"/>
          </a:p>
          <a:p>
            <a:pPr>
              <a:buFont typeface="Arial" panose="020B0604020202020204" pitchFamily="34" charset="0"/>
              <a:buChar char="•"/>
            </a:pPr>
            <a:r>
              <a:rPr lang="en" sz="1867" dirty="0"/>
              <a:t>NJFLA has expanded definition that includes parent-in-law, sibling, grandparent and “any other individual related by blood to the employee” and “any other person that the employee shows to have a close association….which is the equivalent of a family relationship”</a:t>
            </a:r>
            <a:endParaRPr sz="1867" dirty="0"/>
          </a:p>
        </p:txBody>
      </p:sp>
      <p:sp>
        <p:nvSpPr>
          <p:cNvPr id="5" name="Slide Number Placeholder 4"/>
          <p:cNvSpPr>
            <a:spLocks noGrp="1"/>
          </p:cNvSpPr>
          <p:nvPr>
            <p:ph type="sldNum" sz="quarter" idx="12"/>
          </p:nvPr>
        </p:nvSpPr>
        <p:spPr/>
        <p:txBody>
          <a:bodyPr/>
          <a:lstStyle/>
          <a:p>
            <a:fld id="{00000000-1234-1234-1234-123412341234}" type="slidenum">
              <a:rPr lang="en" smtClean="0"/>
              <a:pPr/>
              <a:t>19</a:t>
            </a:fld>
            <a:endParaRPr lang="en"/>
          </a:p>
        </p:txBody>
      </p:sp>
    </p:spTree>
    <p:extLst>
      <p:ext uri="{BB962C8B-B14F-4D97-AF65-F5344CB8AC3E}">
        <p14:creationId xmlns:p14="http://schemas.microsoft.com/office/powerpoint/2010/main" val="3001345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DISCLAIMER</a:t>
            </a:r>
          </a:p>
        </p:txBody>
      </p:sp>
      <p:sp>
        <p:nvSpPr>
          <p:cNvPr id="3" name="Content Placeholder 2"/>
          <p:cNvSpPr>
            <a:spLocks noGrp="1"/>
          </p:cNvSpPr>
          <p:nvPr>
            <p:ph idx="1"/>
          </p:nvPr>
        </p:nvSpPr>
        <p:spPr/>
        <p:txBody>
          <a:bodyPr/>
          <a:lstStyle/>
          <a:p>
            <a:pPr marL="0" indent="0" algn="ctr">
              <a:buNone/>
            </a:pPr>
            <a:r>
              <a:rPr lang="en-US" sz="2200" dirty="0"/>
              <a:t>This presentation is intended as a summary of law only and is not meant as legal advice. Please consult your attorney to obtain legal advice.</a:t>
            </a:r>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endParaRPr lang="en-US" sz="2200" dirty="0"/>
          </a:p>
          <a:p>
            <a:pPr marL="0" indent="0" algn="ctr">
              <a:buNone/>
            </a:pPr>
            <a:r>
              <a:rPr lang="en-US" sz="2000" dirty="0"/>
              <a:t>Participants are authorized to use the LEGAL ONE materials provided in this training to offer turnkey training within the respective participant's school district or place of employment, provided that participants provide proper credit to LEGAL ONE for having developed said materials and further provided that such turnkey training is offered at no charge.</a:t>
            </a:r>
          </a:p>
          <a:p>
            <a:pPr marL="0" indent="0" algn="ctr">
              <a:buNone/>
            </a:pPr>
            <a:endParaRPr lang="en-US" sz="2200" dirty="0"/>
          </a:p>
        </p:txBody>
      </p:sp>
      <p:sp>
        <p:nvSpPr>
          <p:cNvPr id="4" name="Slide Number Placeholder 3">
            <a:extLst>
              <a:ext uri="{FF2B5EF4-FFF2-40B4-BE49-F238E27FC236}">
                <a16:creationId xmlns:a16="http://schemas.microsoft.com/office/drawing/2014/main" id="{94191B65-4F19-DB4D-AB0C-8EFAA9351167}"/>
              </a:ext>
            </a:extLst>
          </p:cNvPr>
          <p:cNvSpPr>
            <a:spLocks noGrp="1"/>
          </p:cNvSpPr>
          <p:nvPr>
            <p:ph type="sldNum" sz="quarter" idx="12"/>
          </p:nvPr>
        </p:nvSpPr>
        <p:spPr/>
        <p:txBody>
          <a:bodyPr/>
          <a:lstStyle/>
          <a:p>
            <a:pPr defTabSz="457189">
              <a:defRPr/>
            </a:pPr>
            <a:fld id="{E443D2D3-79D4-425E-A51E-1C8F275C5E7B}" type="slidenum">
              <a:rPr lang="en-US">
                <a:solidFill>
                  <a:prstClr val="black">
                    <a:lumMod val="50000"/>
                    <a:lumOff val="50000"/>
                  </a:prstClr>
                </a:solidFill>
                <a:latin typeface="Calibri"/>
              </a:rPr>
              <a:pPr defTabSz="457189">
                <a:defRPr/>
              </a:pPr>
              <a:t>2</a:t>
            </a:fld>
            <a:endParaRPr lang="en-US" dirty="0">
              <a:solidFill>
                <a:prstClr val="black">
                  <a:lumMod val="50000"/>
                  <a:lumOff val="50000"/>
                </a:prstClr>
              </a:solidFill>
              <a:latin typeface="Calibri"/>
            </a:endParaRPr>
          </a:p>
        </p:txBody>
      </p:sp>
      <p:pic>
        <p:nvPicPr>
          <p:cNvPr id="1026" name="Picture 2" descr="C:\Users\tmoore\AppData\Local\Microsoft\Windows\Temporary Internet Files\Content.IE5\8YGQJA2R\MC900318880[2].wmf"/>
          <p:cNvPicPr>
            <a:picLocks noChangeAspect="1" noChangeArrowheads="1"/>
          </p:cNvPicPr>
          <p:nvPr/>
        </p:nvPicPr>
        <p:blipFill>
          <a:blip r:embed="rId2" cstate="print"/>
          <a:srcRect/>
          <a:stretch>
            <a:fillRect/>
          </a:stretch>
        </p:blipFill>
        <p:spPr bwMode="auto">
          <a:xfrm>
            <a:off x="3931920" y="2959895"/>
            <a:ext cx="1280160" cy="1121664"/>
          </a:xfrm>
          <a:prstGeom prst="rect">
            <a:avLst/>
          </a:prstGeom>
          <a:noFill/>
        </p:spPr>
      </p:pic>
    </p:spTree>
    <p:extLst>
      <p:ext uri="{BB962C8B-B14F-4D97-AF65-F5344CB8AC3E}">
        <p14:creationId xmlns:p14="http://schemas.microsoft.com/office/powerpoint/2010/main" val="12994380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1A4A4-D8AD-9550-4A1D-C7929AB60703}"/>
              </a:ext>
            </a:extLst>
          </p:cNvPr>
          <p:cNvSpPr>
            <a:spLocks noGrp="1"/>
          </p:cNvSpPr>
          <p:nvPr>
            <p:ph type="title"/>
          </p:nvPr>
        </p:nvSpPr>
        <p:spPr/>
        <p:txBody>
          <a:bodyPr/>
          <a:lstStyle/>
          <a:p>
            <a:r>
              <a:rPr lang="en-US" dirty="0"/>
              <a:t>Changes to the NJFLA</a:t>
            </a:r>
          </a:p>
        </p:txBody>
      </p:sp>
      <p:sp>
        <p:nvSpPr>
          <p:cNvPr id="3" name="Content Placeholder 2">
            <a:extLst>
              <a:ext uri="{FF2B5EF4-FFF2-40B4-BE49-F238E27FC236}">
                <a16:creationId xmlns:a16="http://schemas.microsoft.com/office/drawing/2014/main" id="{17A834FC-0CF4-B48B-8F6D-FFAA7984F7AC}"/>
              </a:ext>
            </a:extLst>
          </p:cNvPr>
          <p:cNvSpPr>
            <a:spLocks noGrp="1"/>
          </p:cNvSpPr>
          <p:nvPr>
            <p:ph idx="1"/>
          </p:nvPr>
        </p:nvSpPr>
        <p:spPr/>
        <p:txBody>
          <a:bodyPr>
            <a:normAutofit/>
          </a:bodyPr>
          <a:lstStyle/>
          <a:p>
            <a:r>
              <a:rPr lang="en-US" dirty="0"/>
              <a:t>Gov. Murphy signed revisions to the NJFLA to be effective July 17, 2026.</a:t>
            </a:r>
          </a:p>
          <a:p>
            <a:r>
              <a:rPr lang="en-US" dirty="0"/>
              <a:t>Far more employees will be eligible for family leave while also shortening the time period before eligibility</a:t>
            </a:r>
          </a:p>
          <a:p>
            <a:r>
              <a:rPr lang="en-US" dirty="0"/>
              <a:t>The new law also impacts rights under the NJ Temporary Disabilities Benefits Law and the rights of employees to “stack” leaves</a:t>
            </a:r>
          </a:p>
          <a:p>
            <a:endParaRPr lang="en-US" dirty="0"/>
          </a:p>
        </p:txBody>
      </p:sp>
      <p:sp>
        <p:nvSpPr>
          <p:cNvPr id="4" name="Slide Number Placeholder 3">
            <a:extLst>
              <a:ext uri="{FF2B5EF4-FFF2-40B4-BE49-F238E27FC236}">
                <a16:creationId xmlns:a16="http://schemas.microsoft.com/office/drawing/2014/main" id="{268CFA41-B5FB-E3C7-CD6D-4EE5C251257A}"/>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20</a:t>
            </a:fld>
            <a:endParaRPr lang="en-US" dirty="0">
              <a:solidFill>
                <a:prstClr val="black">
                  <a:tint val="75000"/>
                </a:prstClr>
              </a:solidFill>
            </a:endParaRPr>
          </a:p>
        </p:txBody>
      </p:sp>
    </p:spTree>
    <p:extLst>
      <p:ext uri="{BB962C8B-B14F-4D97-AF65-F5344CB8AC3E}">
        <p14:creationId xmlns:p14="http://schemas.microsoft.com/office/powerpoint/2010/main" val="2241174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B13B87-1119-C30A-8858-23ECB9E7273F}"/>
              </a:ext>
            </a:extLst>
          </p:cNvPr>
          <p:cNvSpPr>
            <a:spLocks noGrp="1"/>
          </p:cNvSpPr>
          <p:nvPr>
            <p:ph type="title"/>
          </p:nvPr>
        </p:nvSpPr>
        <p:spPr/>
        <p:txBody>
          <a:bodyPr>
            <a:normAutofit fontScale="90000"/>
          </a:bodyPr>
          <a:lstStyle/>
          <a:p>
            <a:r>
              <a:rPr lang="en-US" dirty="0"/>
              <a:t>REVISED NJFLA</a:t>
            </a:r>
          </a:p>
        </p:txBody>
      </p:sp>
      <p:sp>
        <p:nvSpPr>
          <p:cNvPr id="3" name="Text Placeholder 2">
            <a:extLst>
              <a:ext uri="{FF2B5EF4-FFF2-40B4-BE49-F238E27FC236}">
                <a16:creationId xmlns:a16="http://schemas.microsoft.com/office/drawing/2014/main" id="{C87B1796-90E9-1600-D14E-1591F2899C81}"/>
              </a:ext>
            </a:extLst>
          </p:cNvPr>
          <p:cNvSpPr>
            <a:spLocks noGrp="1"/>
          </p:cNvSpPr>
          <p:nvPr>
            <p:ph type="body" idx="1"/>
          </p:nvPr>
        </p:nvSpPr>
        <p:spPr/>
        <p:txBody>
          <a:bodyPr/>
          <a:lstStyle/>
          <a:p>
            <a:r>
              <a:rPr lang="en-US" dirty="0"/>
              <a:t>Reduces the amount of time an Employee must be employed prior to taking leave from 12 months to 3 months</a:t>
            </a:r>
          </a:p>
          <a:p>
            <a:r>
              <a:rPr lang="en-US" dirty="0"/>
              <a:t>The base number of hours for eligibility changes from 1,000 to 250</a:t>
            </a:r>
          </a:p>
          <a:p>
            <a:r>
              <a:rPr lang="en-US" dirty="0"/>
              <a:t>Many mid-year and late-year hires will become eligible for family leave as </a:t>
            </a:r>
            <a:r>
              <a:rPr lang="en-US" dirty="0" err="1"/>
              <a:t>weill</a:t>
            </a:r>
            <a:r>
              <a:rPr lang="en-US" dirty="0"/>
              <a:t> many part-time employees</a:t>
            </a:r>
          </a:p>
        </p:txBody>
      </p:sp>
      <p:sp>
        <p:nvSpPr>
          <p:cNvPr id="4" name="Slide Number Placeholder 3">
            <a:extLst>
              <a:ext uri="{FF2B5EF4-FFF2-40B4-BE49-F238E27FC236}">
                <a16:creationId xmlns:a16="http://schemas.microsoft.com/office/drawing/2014/main" id="{AC4107A9-8EBF-AC07-C1C7-726D5CDD2D45}"/>
              </a:ext>
            </a:extLst>
          </p:cNvPr>
          <p:cNvSpPr>
            <a:spLocks noGrp="1"/>
          </p:cNvSpPr>
          <p:nvPr>
            <p:ph type="sldNum" idx="12"/>
          </p:nvPr>
        </p:nvSpPr>
        <p:spPr/>
        <p:txBody>
          <a:bodyPr/>
          <a:lstStyle/>
          <a:p>
            <a:fld id="{00000000-1234-1234-1234-123412341234}" type="slidenum">
              <a:rPr lang="en" smtClean="0"/>
              <a:pPr/>
              <a:t>21</a:t>
            </a:fld>
            <a:endParaRPr lang="en"/>
          </a:p>
        </p:txBody>
      </p:sp>
    </p:spTree>
    <p:extLst>
      <p:ext uri="{BB962C8B-B14F-4D97-AF65-F5344CB8AC3E}">
        <p14:creationId xmlns:p14="http://schemas.microsoft.com/office/powerpoint/2010/main" val="28520588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EAAA7-58D0-0038-E8EC-51322B26B4A2}"/>
              </a:ext>
            </a:extLst>
          </p:cNvPr>
          <p:cNvSpPr>
            <a:spLocks noGrp="1"/>
          </p:cNvSpPr>
          <p:nvPr>
            <p:ph type="title"/>
          </p:nvPr>
        </p:nvSpPr>
        <p:spPr/>
        <p:txBody>
          <a:bodyPr>
            <a:normAutofit fontScale="90000"/>
          </a:bodyPr>
          <a:lstStyle/>
          <a:p>
            <a:r>
              <a:rPr lang="en-US" dirty="0"/>
              <a:t>Revised NJFLA (</a:t>
            </a:r>
            <a:r>
              <a:rPr lang="en-US" dirty="0" err="1"/>
              <a:t>Con’t</a:t>
            </a:r>
            <a:r>
              <a:rPr lang="en-US" dirty="0"/>
              <a:t>)</a:t>
            </a:r>
          </a:p>
        </p:txBody>
      </p:sp>
      <p:sp>
        <p:nvSpPr>
          <p:cNvPr id="3" name="Text Placeholder 2">
            <a:extLst>
              <a:ext uri="{FF2B5EF4-FFF2-40B4-BE49-F238E27FC236}">
                <a16:creationId xmlns:a16="http://schemas.microsoft.com/office/drawing/2014/main" id="{33385504-0B91-C485-2E37-DB6AE007F0CB}"/>
              </a:ext>
            </a:extLst>
          </p:cNvPr>
          <p:cNvSpPr>
            <a:spLocks noGrp="1"/>
          </p:cNvSpPr>
          <p:nvPr>
            <p:ph type="body" idx="1"/>
          </p:nvPr>
        </p:nvSpPr>
        <p:spPr/>
        <p:txBody>
          <a:bodyPr>
            <a:normAutofit lnSpcReduction="10000"/>
          </a:bodyPr>
          <a:lstStyle/>
          <a:p>
            <a:r>
              <a:rPr lang="en-US" dirty="0"/>
              <a:t>Employer responsibility for NJFLA reduced to those with 15 employees (from 30)</a:t>
            </a:r>
          </a:p>
          <a:p>
            <a:r>
              <a:rPr lang="en-US" dirty="0"/>
              <a:t>May impact smaller NJ school districts</a:t>
            </a:r>
          </a:p>
          <a:p>
            <a:r>
              <a:rPr lang="en-US" dirty="0"/>
              <a:t>Amends the NJ Temporary Disability Law and Temporary Family Disability Law to require that employees using these leaves be restored to the same position or to an equivalent position of like seniority, benefits and pay and other terms and conditions of employment.</a:t>
            </a:r>
          </a:p>
        </p:txBody>
      </p:sp>
      <p:sp>
        <p:nvSpPr>
          <p:cNvPr id="4" name="Slide Number Placeholder 3">
            <a:extLst>
              <a:ext uri="{FF2B5EF4-FFF2-40B4-BE49-F238E27FC236}">
                <a16:creationId xmlns:a16="http://schemas.microsoft.com/office/drawing/2014/main" id="{FD5521DD-C752-3BF8-A393-AAAC8535052B}"/>
              </a:ext>
            </a:extLst>
          </p:cNvPr>
          <p:cNvSpPr>
            <a:spLocks noGrp="1"/>
          </p:cNvSpPr>
          <p:nvPr>
            <p:ph type="sldNum" idx="12"/>
          </p:nvPr>
        </p:nvSpPr>
        <p:spPr/>
        <p:txBody>
          <a:bodyPr/>
          <a:lstStyle/>
          <a:p>
            <a:fld id="{00000000-1234-1234-1234-123412341234}" type="slidenum">
              <a:rPr lang="en" smtClean="0"/>
              <a:pPr/>
              <a:t>22</a:t>
            </a:fld>
            <a:endParaRPr lang="en"/>
          </a:p>
        </p:txBody>
      </p:sp>
    </p:spTree>
    <p:extLst>
      <p:ext uri="{BB962C8B-B14F-4D97-AF65-F5344CB8AC3E}">
        <p14:creationId xmlns:p14="http://schemas.microsoft.com/office/powerpoint/2010/main" val="38662175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049C4-9BDF-1B33-999D-BA52E5786449}"/>
              </a:ext>
            </a:extLst>
          </p:cNvPr>
          <p:cNvSpPr>
            <a:spLocks noGrp="1"/>
          </p:cNvSpPr>
          <p:nvPr>
            <p:ph type="title"/>
          </p:nvPr>
        </p:nvSpPr>
        <p:spPr/>
        <p:txBody>
          <a:bodyPr>
            <a:normAutofit fontScale="90000"/>
          </a:bodyPr>
          <a:lstStyle/>
          <a:p>
            <a:r>
              <a:rPr lang="en-US" dirty="0"/>
              <a:t>REVISED NJFLA (</a:t>
            </a:r>
            <a:r>
              <a:rPr lang="en-US" dirty="0" err="1"/>
              <a:t>Con’t</a:t>
            </a:r>
            <a:r>
              <a:rPr lang="en-US" dirty="0"/>
              <a:t>).</a:t>
            </a:r>
          </a:p>
        </p:txBody>
      </p:sp>
      <p:sp>
        <p:nvSpPr>
          <p:cNvPr id="3" name="Text Placeholder 2">
            <a:extLst>
              <a:ext uri="{FF2B5EF4-FFF2-40B4-BE49-F238E27FC236}">
                <a16:creationId xmlns:a16="http://schemas.microsoft.com/office/drawing/2014/main" id="{B129C053-4A19-D54B-1F13-939F2E541F68}"/>
              </a:ext>
            </a:extLst>
          </p:cNvPr>
          <p:cNvSpPr>
            <a:spLocks noGrp="1"/>
          </p:cNvSpPr>
          <p:nvPr>
            <p:ph type="body" idx="1"/>
          </p:nvPr>
        </p:nvSpPr>
        <p:spPr/>
        <p:txBody>
          <a:bodyPr/>
          <a:lstStyle/>
          <a:p>
            <a:r>
              <a:rPr lang="en-US" dirty="0"/>
              <a:t>An employee who is eligible for earned sick leave and temporary disability leave benefits or family temporary disability leave benefits can choose the order in which the leaves are taken</a:t>
            </a:r>
          </a:p>
          <a:p>
            <a:pPr marL="114298" indent="0">
              <a:buNone/>
            </a:pPr>
            <a:endParaRPr lang="en-US" dirty="0"/>
          </a:p>
          <a:p>
            <a:r>
              <a:rPr lang="en-US" dirty="0"/>
              <a:t>Preempts negotiations on this issue</a:t>
            </a:r>
          </a:p>
          <a:p>
            <a:endParaRPr lang="en-US" dirty="0"/>
          </a:p>
        </p:txBody>
      </p:sp>
      <p:sp>
        <p:nvSpPr>
          <p:cNvPr id="4" name="Slide Number Placeholder 3">
            <a:extLst>
              <a:ext uri="{FF2B5EF4-FFF2-40B4-BE49-F238E27FC236}">
                <a16:creationId xmlns:a16="http://schemas.microsoft.com/office/drawing/2014/main" id="{6BCAD2E0-013D-79C3-A08D-062C26C28A57}"/>
              </a:ext>
            </a:extLst>
          </p:cNvPr>
          <p:cNvSpPr>
            <a:spLocks noGrp="1"/>
          </p:cNvSpPr>
          <p:nvPr>
            <p:ph type="sldNum" idx="12"/>
          </p:nvPr>
        </p:nvSpPr>
        <p:spPr/>
        <p:txBody>
          <a:bodyPr/>
          <a:lstStyle/>
          <a:p>
            <a:fld id="{00000000-1234-1234-1234-123412341234}" type="slidenum">
              <a:rPr lang="en" smtClean="0"/>
              <a:pPr/>
              <a:t>23</a:t>
            </a:fld>
            <a:endParaRPr lang="en"/>
          </a:p>
        </p:txBody>
      </p:sp>
    </p:spTree>
    <p:extLst>
      <p:ext uri="{BB962C8B-B14F-4D97-AF65-F5344CB8AC3E}">
        <p14:creationId xmlns:p14="http://schemas.microsoft.com/office/powerpoint/2010/main" val="37304825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D2A42-384B-F004-FDFD-6A2411866460}"/>
              </a:ext>
            </a:extLst>
          </p:cNvPr>
          <p:cNvSpPr>
            <a:spLocks noGrp="1"/>
          </p:cNvSpPr>
          <p:nvPr>
            <p:ph type="title"/>
          </p:nvPr>
        </p:nvSpPr>
        <p:spPr/>
        <p:txBody>
          <a:bodyPr>
            <a:normAutofit fontScale="90000"/>
          </a:bodyPr>
          <a:lstStyle/>
          <a:p>
            <a:r>
              <a:rPr lang="en-US" dirty="0"/>
              <a:t>REVISED NJFLA (</a:t>
            </a:r>
            <a:r>
              <a:rPr lang="en-US" dirty="0" err="1"/>
              <a:t>Con’t</a:t>
            </a:r>
            <a:r>
              <a:rPr lang="en-US" dirty="0"/>
              <a:t>)</a:t>
            </a:r>
          </a:p>
        </p:txBody>
      </p:sp>
      <p:sp>
        <p:nvSpPr>
          <p:cNvPr id="3" name="Text Placeholder 2">
            <a:extLst>
              <a:ext uri="{FF2B5EF4-FFF2-40B4-BE49-F238E27FC236}">
                <a16:creationId xmlns:a16="http://schemas.microsoft.com/office/drawing/2014/main" id="{803DE1E4-9116-D9EA-4B9E-56C3E8A5201F}"/>
              </a:ext>
            </a:extLst>
          </p:cNvPr>
          <p:cNvSpPr>
            <a:spLocks noGrp="1"/>
          </p:cNvSpPr>
          <p:nvPr>
            <p:ph type="body" idx="1"/>
          </p:nvPr>
        </p:nvSpPr>
        <p:spPr/>
        <p:txBody>
          <a:bodyPr/>
          <a:lstStyle/>
          <a:p>
            <a:r>
              <a:rPr lang="en-US" sz="2800" dirty="0"/>
              <a:t>Does not impact the negotiability  of other employee leave time, such as </a:t>
            </a:r>
          </a:p>
          <a:p>
            <a:pPr lvl="1"/>
            <a:r>
              <a:rPr lang="en-US" sz="2400" dirty="0"/>
              <a:t>Statutory sick leave under </a:t>
            </a:r>
            <a:r>
              <a:rPr lang="en-US" sz="2400" u="sng" dirty="0"/>
              <a:t>N.J.S.A</a:t>
            </a:r>
            <a:r>
              <a:rPr lang="en-US" sz="2400" dirty="0"/>
              <a:t>. 18A:30-1</a:t>
            </a:r>
          </a:p>
          <a:p>
            <a:pPr lvl="1"/>
            <a:r>
              <a:rPr lang="en-US" sz="2400" dirty="0"/>
              <a:t>The Federal Family Leave Act</a:t>
            </a:r>
          </a:p>
          <a:p>
            <a:r>
              <a:rPr lang="en-US" sz="2800" dirty="0"/>
              <a:t>How and in what order these leaves are used is a mandatory subject of negotiations “concurrent v. consecutive”</a:t>
            </a:r>
          </a:p>
          <a:p>
            <a:r>
              <a:rPr lang="en-US" sz="2800" dirty="0"/>
              <a:t>See </a:t>
            </a:r>
            <a:r>
              <a:rPr lang="en-US" sz="2800" i="1" dirty="0"/>
              <a:t>IMO Cedar Grove Twp. BOE and Cedar Grove Twp. Ed. Assn. PERC No. 2025-15, 10/24/2024.</a:t>
            </a:r>
          </a:p>
        </p:txBody>
      </p:sp>
      <p:sp>
        <p:nvSpPr>
          <p:cNvPr id="4" name="Slide Number Placeholder 3">
            <a:extLst>
              <a:ext uri="{FF2B5EF4-FFF2-40B4-BE49-F238E27FC236}">
                <a16:creationId xmlns:a16="http://schemas.microsoft.com/office/drawing/2014/main" id="{EE703493-3E03-F804-765E-02168EED39FC}"/>
              </a:ext>
            </a:extLst>
          </p:cNvPr>
          <p:cNvSpPr>
            <a:spLocks noGrp="1"/>
          </p:cNvSpPr>
          <p:nvPr>
            <p:ph type="sldNum" idx="12"/>
          </p:nvPr>
        </p:nvSpPr>
        <p:spPr/>
        <p:txBody>
          <a:bodyPr/>
          <a:lstStyle/>
          <a:p>
            <a:fld id="{00000000-1234-1234-1234-123412341234}" type="slidenum">
              <a:rPr lang="en" smtClean="0"/>
              <a:pPr/>
              <a:t>24</a:t>
            </a:fld>
            <a:endParaRPr lang="en"/>
          </a:p>
        </p:txBody>
      </p:sp>
    </p:spTree>
    <p:extLst>
      <p:ext uri="{BB962C8B-B14F-4D97-AF65-F5344CB8AC3E}">
        <p14:creationId xmlns:p14="http://schemas.microsoft.com/office/powerpoint/2010/main" val="9164803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41A0A-4640-CE7F-2C09-5B13C3B47C06}"/>
              </a:ext>
            </a:extLst>
          </p:cNvPr>
          <p:cNvSpPr>
            <a:spLocks noGrp="1"/>
          </p:cNvSpPr>
          <p:nvPr>
            <p:ph type="title"/>
          </p:nvPr>
        </p:nvSpPr>
        <p:spPr/>
        <p:txBody>
          <a:bodyPr>
            <a:normAutofit/>
          </a:bodyPr>
          <a:lstStyle/>
          <a:p>
            <a:r>
              <a:rPr lang="en-US" dirty="0"/>
              <a:t>NEW RESTRICTIONS ON </a:t>
            </a:r>
            <a:br>
              <a:rPr lang="en-US" dirty="0"/>
            </a:br>
            <a:r>
              <a:rPr lang="en-US" dirty="0"/>
              <a:t>INTERNET-ENABLED DEVICES</a:t>
            </a:r>
          </a:p>
        </p:txBody>
      </p:sp>
    </p:spTree>
    <p:extLst>
      <p:ext uri="{BB962C8B-B14F-4D97-AF65-F5344CB8AC3E}">
        <p14:creationId xmlns:p14="http://schemas.microsoft.com/office/powerpoint/2010/main" val="37941604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666DC-27D0-3B25-9025-9FE96D10C751}"/>
              </a:ext>
            </a:extLst>
          </p:cNvPr>
          <p:cNvSpPr>
            <a:spLocks noGrp="1"/>
          </p:cNvSpPr>
          <p:nvPr>
            <p:ph type="title"/>
          </p:nvPr>
        </p:nvSpPr>
        <p:spPr/>
        <p:txBody>
          <a:bodyPr>
            <a:normAutofit/>
          </a:bodyPr>
          <a:lstStyle/>
          <a:p>
            <a:r>
              <a:rPr lang="en-US" dirty="0"/>
              <a:t>Limiting Internet Enabled Devices</a:t>
            </a:r>
          </a:p>
        </p:txBody>
      </p:sp>
      <p:sp>
        <p:nvSpPr>
          <p:cNvPr id="3" name="Content Placeholder 2">
            <a:extLst>
              <a:ext uri="{FF2B5EF4-FFF2-40B4-BE49-F238E27FC236}">
                <a16:creationId xmlns:a16="http://schemas.microsoft.com/office/drawing/2014/main" id="{62F22011-8D54-696B-5B62-F5CEE1D395E8}"/>
              </a:ext>
            </a:extLst>
          </p:cNvPr>
          <p:cNvSpPr>
            <a:spLocks noGrp="1"/>
          </p:cNvSpPr>
          <p:nvPr>
            <p:ph idx="1"/>
          </p:nvPr>
        </p:nvSpPr>
        <p:spPr>
          <a:xfrm>
            <a:off x="457200" y="1600206"/>
            <a:ext cx="8229600" cy="4800594"/>
          </a:xfrm>
        </p:spPr>
        <p:txBody>
          <a:bodyPr>
            <a:normAutofit fontScale="92500" lnSpcReduction="20000"/>
          </a:bodyPr>
          <a:lstStyle/>
          <a:p>
            <a:r>
              <a:rPr lang="en-US" dirty="0"/>
              <a:t>NJDOE </a:t>
            </a:r>
            <a:r>
              <a:rPr lang="en-US" dirty="0">
                <a:hlinkClick r:id="rId2"/>
              </a:rPr>
              <a:t>webpage</a:t>
            </a:r>
            <a:r>
              <a:rPr lang="en-US" dirty="0"/>
              <a:t> addressing cell phone use</a:t>
            </a:r>
          </a:p>
          <a:p>
            <a:r>
              <a:rPr lang="en-US" dirty="0"/>
              <a:t>New law – P.L. 2025, c. 195</a:t>
            </a:r>
          </a:p>
          <a:p>
            <a:pPr lvl="1"/>
            <a:r>
              <a:rPr lang="en-US" dirty="0"/>
              <a:t>Beyond cell phones – e.g. smart watches, smart glasses</a:t>
            </a:r>
          </a:p>
          <a:p>
            <a:pPr lvl="1"/>
            <a:r>
              <a:rPr lang="en-US" dirty="0"/>
              <a:t>Every school district must adopt a board policy consistent with </a:t>
            </a:r>
            <a:r>
              <a:rPr lang="en-US" dirty="0">
                <a:hlinkClick r:id="rId3"/>
              </a:rPr>
              <a:t>NJDOE guidance</a:t>
            </a:r>
            <a:r>
              <a:rPr lang="en-US" dirty="0"/>
              <a:t> regarding student access to and use of internet enabled devices</a:t>
            </a:r>
          </a:p>
          <a:p>
            <a:pPr lvl="1"/>
            <a:r>
              <a:rPr lang="en-US" dirty="0"/>
              <a:t>Prohibits students from having devices “bell to bell” – from start to end of the school day</a:t>
            </a:r>
          </a:p>
          <a:p>
            <a:pPr lvl="1"/>
            <a:r>
              <a:rPr lang="en-US" dirty="0"/>
              <a:t>Permits more stringent policies that extend to other times (e.g. on bus, during after school activities)</a:t>
            </a:r>
          </a:p>
          <a:p>
            <a:pPr lvl="1"/>
            <a:r>
              <a:rPr lang="en-US" dirty="0"/>
              <a:t>Allows for limited exceptions</a:t>
            </a:r>
          </a:p>
        </p:txBody>
      </p:sp>
      <p:sp>
        <p:nvSpPr>
          <p:cNvPr id="4" name="Slide Number Placeholder 3">
            <a:extLst>
              <a:ext uri="{FF2B5EF4-FFF2-40B4-BE49-F238E27FC236}">
                <a16:creationId xmlns:a16="http://schemas.microsoft.com/office/drawing/2014/main" id="{E517EF18-3B9B-FBA5-A1F2-6BFB2419663C}"/>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26</a:t>
            </a:fld>
            <a:endParaRPr lang="en-US" dirty="0">
              <a:solidFill>
                <a:prstClr val="black">
                  <a:tint val="75000"/>
                </a:prstClr>
              </a:solidFill>
            </a:endParaRPr>
          </a:p>
        </p:txBody>
      </p:sp>
      <p:sp>
        <p:nvSpPr>
          <p:cNvPr id="5" name="Rectangle 1">
            <a:extLst>
              <a:ext uri="{FF2B5EF4-FFF2-40B4-BE49-F238E27FC236}">
                <a16:creationId xmlns:a16="http://schemas.microsoft.com/office/drawing/2014/main" id="{1A6CF44B-A930-2402-2192-96AABE600FB2}"/>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4283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00" b="0" i="0" u="none" strike="noStrike" cap="none" normalizeH="0" baseline="0">
                <a:ln>
                  <a:noFill/>
                </a:ln>
                <a:solidFill>
                  <a:schemeClr val="tx1"/>
                </a:solidFill>
                <a:effectLst/>
                <a:latin typeface="Lyon"/>
              </a:rPr>
              <a:t>State policies on cellphones at-a-glance</a:t>
            </a: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chemeClr val="tx1"/>
                </a:solidFill>
                <a:effectLst/>
                <a:latin typeface="inherit"/>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414823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A998D-5B89-DF98-C923-5F0E03F76201}"/>
              </a:ext>
            </a:extLst>
          </p:cNvPr>
          <p:cNvSpPr>
            <a:spLocks noGrp="1"/>
          </p:cNvSpPr>
          <p:nvPr>
            <p:ph type="title"/>
          </p:nvPr>
        </p:nvSpPr>
        <p:spPr/>
        <p:txBody>
          <a:bodyPr/>
          <a:lstStyle/>
          <a:p>
            <a:r>
              <a:rPr lang="en-US" dirty="0"/>
              <a:t>Device Storage Options</a:t>
            </a:r>
          </a:p>
        </p:txBody>
      </p:sp>
      <p:sp>
        <p:nvSpPr>
          <p:cNvPr id="3" name="Content Placeholder 2">
            <a:extLst>
              <a:ext uri="{FF2B5EF4-FFF2-40B4-BE49-F238E27FC236}">
                <a16:creationId xmlns:a16="http://schemas.microsoft.com/office/drawing/2014/main" id="{A22671D1-BEF5-422D-6494-BAF10EF76948}"/>
              </a:ext>
            </a:extLst>
          </p:cNvPr>
          <p:cNvSpPr>
            <a:spLocks noGrp="1"/>
          </p:cNvSpPr>
          <p:nvPr>
            <p:ph idx="1"/>
          </p:nvPr>
        </p:nvSpPr>
        <p:spPr/>
        <p:txBody>
          <a:bodyPr>
            <a:normAutofit fontScale="55000" lnSpcReduction="20000"/>
          </a:bodyPr>
          <a:lstStyle/>
          <a:p>
            <a:r>
              <a:rPr lang="en-US" b="1" dirty="0"/>
              <a:t>Locked Pouch System:</a:t>
            </a:r>
            <a:r>
              <a:rPr lang="en-US" dirty="0"/>
              <a:t> Upon entry to school, devices are placed into secure pouches which allow students to carry their personal devices but prevent their use. At the end of the day, staff use a specific magnetic device to unlock each pouch and allow students to retrieve their devices. </a:t>
            </a:r>
          </a:p>
          <a:p>
            <a:r>
              <a:rPr lang="en-US" b="1" dirty="0"/>
              <a:t>School Locker or Bin System: </a:t>
            </a:r>
            <a:r>
              <a:rPr lang="en-US" dirty="0"/>
              <a:t>Upon entry to school, school staff collect and store devices in assigned lockers or bins. Students retrieve their devices at the end of the day when the staff unlock the storage unit. </a:t>
            </a:r>
          </a:p>
          <a:p>
            <a:r>
              <a:rPr lang="en-US" b="1" dirty="0"/>
              <a:t>In-Class Storage Stations: </a:t>
            </a:r>
            <a:r>
              <a:rPr lang="en-US" dirty="0"/>
              <a:t>Each classroom is equipped with a teacher-managed system where students are expected to store their devices for the entire school day and retrieve them at dismissal. These storage stations may be locked or unlocked and include options such as numbered pockets/shelves, caddies, or lockers. </a:t>
            </a:r>
          </a:p>
          <a:p>
            <a:pPr lvl="1"/>
            <a:r>
              <a:rPr lang="en-US" dirty="0"/>
              <a:t>Note: This option may be an effective storage solution for younger students who remain in the same classroom for the majority of the day and/or for schools who decide that it is most beneficial to store devices during a homeroom period. </a:t>
            </a:r>
          </a:p>
          <a:p>
            <a:r>
              <a:rPr lang="en-US" b="1" dirty="0"/>
              <a:t>Student Storage: </a:t>
            </a:r>
            <a:r>
              <a:rPr lang="en-US" dirty="0"/>
              <a:t>Each student who brings a personal internet-enabled device to school is expected to turn off the device and store it in their backpack, locker or other bag throughout the entire school day.</a:t>
            </a:r>
          </a:p>
        </p:txBody>
      </p:sp>
      <p:sp>
        <p:nvSpPr>
          <p:cNvPr id="4" name="Slide Number Placeholder 3">
            <a:extLst>
              <a:ext uri="{FF2B5EF4-FFF2-40B4-BE49-F238E27FC236}">
                <a16:creationId xmlns:a16="http://schemas.microsoft.com/office/drawing/2014/main" id="{69BDADD4-918A-DD26-DD7A-18688C124C51}"/>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27</a:t>
            </a:fld>
            <a:endParaRPr lang="en-US" dirty="0">
              <a:solidFill>
                <a:prstClr val="black">
                  <a:tint val="75000"/>
                </a:prstClr>
              </a:solidFill>
            </a:endParaRPr>
          </a:p>
        </p:txBody>
      </p:sp>
    </p:spTree>
    <p:extLst>
      <p:ext uri="{BB962C8B-B14F-4D97-AF65-F5344CB8AC3E}">
        <p14:creationId xmlns:p14="http://schemas.microsoft.com/office/powerpoint/2010/main" val="5239502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4B548-B4AC-B624-F074-594A3276316E}"/>
              </a:ext>
            </a:extLst>
          </p:cNvPr>
          <p:cNvSpPr>
            <a:spLocks noGrp="1"/>
          </p:cNvSpPr>
          <p:nvPr>
            <p:ph type="title"/>
          </p:nvPr>
        </p:nvSpPr>
        <p:spPr/>
        <p:txBody>
          <a:bodyPr/>
          <a:lstStyle/>
          <a:p>
            <a:r>
              <a:rPr lang="en-US" dirty="0"/>
              <a:t>Exceptions</a:t>
            </a:r>
          </a:p>
        </p:txBody>
      </p:sp>
      <p:sp>
        <p:nvSpPr>
          <p:cNvPr id="3" name="Content Placeholder 2">
            <a:extLst>
              <a:ext uri="{FF2B5EF4-FFF2-40B4-BE49-F238E27FC236}">
                <a16:creationId xmlns:a16="http://schemas.microsoft.com/office/drawing/2014/main" id="{934C42E8-4751-5AB5-A980-1DD14C0E1B09}"/>
              </a:ext>
            </a:extLst>
          </p:cNvPr>
          <p:cNvSpPr>
            <a:spLocks noGrp="1"/>
          </p:cNvSpPr>
          <p:nvPr>
            <p:ph idx="1"/>
          </p:nvPr>
        </p:nvSpPr>
        <p:spPr/>
        <p:txBody>
          <a:bodyPr>
            <a:normAutofit fontScale="62500" lnSpcReduction="20000"/>
          </a:bodyPr>
          <a:lstStyle/>
          <a:p>
            <a:r>
              <a:rPr lang="en-US" dirty="0"/>
              <a:t>To fulfill accommodations provided in a student’s individualized education program (IEP); </a:t>
            </a:r>
          </a:p>
          <a:p>
            <a:r>
              <a:rPr lang="en-US" dirty="0"/>
              <a:t>To support the implementation of a 504 Plan; </a:t>
            </a:r>
          </a:p>
          <a:p>
            <a:r>
              <a:rPr lang="en-US" dirty="0"/>
              <a:t>To implement a student health plan established to monitor or address a student’s health condition(upon submission by a parent or guardian of documentation from a healthcare professional indicating that the use of an internet-enabled device is necessary for the health or well-being of the student); </a:t>
            </a:r>
          </a:p>
          <a:p>
            <a:r>
              <a:rPr lang="en-US" dirty="0"/>
              <a:t>For translation services; </a:t>
            </a:r>
          </a:p>
          <a:p>
            <a:r>
              <a:rPr lang="en-US" dirty="0"/>
              <a:t>For a student caregiver who is routinely responsible for the care or well-being of a family member; </a:t>
            </a:r>
          </a:p>
          <a:p>
            <a:r>
              <a:rPr lang="en-US" dirty="0"/>
              <a:t>When no reasonable alternative to the use of the internet-enabled device for a specific purpose exists (upon authorization by the chief school administrator, principal, or designee)1 ; </a:t>
            </a:r>
          </a:p>
          <a:p>
            <a:r>
              <a:rPr lang="en-US" dirty="0"/>
              <a:t>When required by law; and </a:t>
            </a:r>
          </a:p>
          <a:p>
            <a:r>
              <a:rPr lang="en-US" dirty="0"/>
              <a:t>In the event of an emergency.</a:t>
            </a:r>
          </a:p>
        </p:txBody>
      </p:sp>
      <p:sp>
        <p:nvSpPr>
          <p:cNvPr id="4" name="Slide Number Placeholder 3">
            <a:extLst>
              <a:ext uri="{FF2B5EF4-FFF2-40B4-BE49-F238E27FC236}">
                <a16:creationId xmlns:a16="http://schemas.microsoft.com/office/drawing/2014/main" id="{0BC0F8C2-F257-A850-B42A-F0D911A1258F}"/>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28</a:t>
            </a:fld>
            <a:endParaRPr lang="en-US" dirty="0">
              <a:solidFill>
                <a:prstClr val="black">
                  <a:tint val="75000"/>
                </a:prstClr>
              </a:solidFill>
            </a:endParaRPr>
          </a:p>
        </p:txBody>
      </p:sp>
    </p:spTree>
    <p:extLst>
      <p:ext uri="{BB962C8B-B14F-4D97-AF65-F5344CB8AC3E}">
        <p14:creationId xmlns:p14="http://schemas.microsoft.com/office/powerpoint/2010/main" val="26801588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6AD59-348D-AD49-1151-3E5727D70C2E}"/>
              </a:ext>
            </a:extLst>
          </p:cNvPr>
          <p:cNvSpPr>
            <a:spLocks noGrp="1"/>
          </p:cNvSpPr>
          <p:nvPr>
            <p:ph type="title"/>
          </p:nvPr>
        </p:nvSpPr>
        <p:spPr/>
        <p:txBody>
          <a:bodyPr/>
          <a:lstStyle/>
          <a:p>
            <a:r>
              <a:rPr lang="en-US" dirty="0"/>
              <a:t>Emergency Communications</a:t>
            </a:r>
          </a:p>
        </p:txBody>
      </p:sp>
      <p:sp>
        <p:nvSpPr>
          <p:cNvPr id="3" name="Content Placeholder 2">
            <a:extLst>
              <a:ext uri="{FF2B5EF4-FFF2-40B4-BE49-F238E27FC236}">
                <a16:creationId xmlns:a16="http://schemas.microsoft.com/office/drawing/2014/main" id="{73D098F3-EB30-9BE9-A7CC-893EC624345E}"/>
              </a:ext>
            </a:extLst>
          </p:cNvPr>
          <p:cNvSpPr>
            <a:spLocks noGrp="1"/>
          </p:cNvSpPr>
          <p:nvPr>
            <p:ph idx="1"/>
          </p:nvPr>
        </p:nvSpPr>
        <p:spPr/>
        <p:txBody>
          <a:bodyPr>
            <a:normAutofit fontScale="70000" lnSpcReduction="20000"/>
          </a:bodyPr>
          <a:lstStyle/>
          <a:p>
            <a:r>
              <a:rPr lang="en-US" dirty="0"/>
              <a:t>School safety plans must include thoughtful integration of personal mobile device procedures during emergencies or perceived threats. While limiting cell phone use during the school day supports academic focus, policies must account for the realities of crises in a manner that supports school-wide safety plans and coordinated emergency response. </a:t>
            </a:r>
          </a:p>
          <a:p>
            <a:r>
              <a:rPr lang="en-US" dirty="0"/>
              <a:t>District policies should clarify expectations for internet-enabled device use in the event of an emergency, such as a school lockdown, evacuation, or natural disaster. While students may seek to access personal devices during emergencies, unregulated use can interfere with emergency communications, contribute to misinformation, and disrupt coordinated safety protocols. </a:t>
            </a:r>
          </a:p>
          <a:p>
            <a:r>
              <a:rPr lang="en-US" dirty="0"/>
              <a:t>School leaders should train staff to recognize that emergency scenarios may trigger strong student impulses to communicate with family or access information, and to respond in a supportive, safety-informed manner</a:t>
            </a:r>
          </a:p>
        </p:txBody>
      </p:sp>
      <p:sp>
        <p:nvSpPr>
          <p:cNvPr id="4" name="Slide Number Placeholder 3">
            <a:extLst>
              <a:ext uri="{FF2B5EF4-FFF2-40B4-BE49-F238E27FC236}">
                <a16:creationId xmlns:a16="http://schemas.microsoft.com/office/drawing/2014/main" id="{AA17D001-5E89-3C77-7D60-450EDD749D89}"/>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29</a:t>
            </a:fld>
            <a:endParaRPr lang="en-US" dirty="0">
              <a:solidFill>
                <a:prstClr val="black">
                  <a:tint val="75000"/>
                </a:prstClr>
              </a:solidFill>
            </a:endParaRPr>
          </a:p>
        </p:txBody>
      </p:sp>
    </p:spTree>
    <p:extLst>
      <p:ext uri="{BB962C8B-B14F-4D97-AF65-F5344CB8AC3E}">
        <p14:creationId xmlns:p14="http://schemas.microsoft.com/office/powerpoint/2010/main" val="26916295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u="sng" dirty="0"/>
              <a:t>Presentation Materials</a:t>
            </a:r>
          </a:p>
        </p:txBody>
      </p:sp>
      <p:sp>
        <p:nvSpPr>
          <p:cNvPr id="3" name="Content Placeholder 2"/>
          <p:cNvSpPr>
            <a:spLocks noGrp="1"/>
          </p:cNvSpPr>
          <p:nvPr>
            <p:ph idx="1"/>
          </p:nvPr>
        </p:nvSpPr>
        <p:spPr/>
        <p:txBody>
          <a:bodyPr>
            <a:noAutofit/>
          </a:bodyPr>
          <a:lstStyle/>
          <a:p>
            <a:pPr algn="ctr">
              <a:buNone/>
            </a:pPr>
            <a:r>
              <a:rPr lang="en-US" sz="2400" dirty="0"/>
              <a:t>Today’s document(s) can be accessed at </a:t>
            </a:r>
          </a:p>
          <a:p>
            <a:pPr algn="ctr">
              <a:buNone/>
            </a:pPr>
            <a:endParaRPr lang="en-US" sz="1200" i="1" dirty="0"/>
          </a:p>
          <a:p>
            <a:pPr algn="ctr">
              <a:buNone/>
            </a:pPr>
            <a:r>
              <a:rPr lang="en-US" sz="2400" b="1" dirty="0">
                <a:hlinkClick r:id="rId3"/>
              </a:rPr>
              <a:t>https://tinyurl.com/LO-ERICWest-260226</a:t>
            </a:r>
            <a:endParaRPr lang="en-US" sz="2400" b="1" dirty="0"/>
          </a:p>
          <a:p>
            <a:pPr algn="ctr">
              <a:buNone/>
            </a:pPr>
            <a:endParaRPr lang="en-US" sz="2400" dirty="0"/>
          </a:p>
          <a:p>
            <a:pPr algn="ctr">
              <a:buNone/>
            </a:pPr>
            <a:endParaRPr lang="en-US" sz="2400" dirty="0"/>
          </a:p>
          <a:p>
            <a:pPr algn="ctr">
              <a:buNone/>
            </a:pPr>
            <a:endParaRPr lang="en-US" sz="2400" dirty="0"/>
          </a:p>
          <a:p>
            <a:pPr algn="ctr">
              <a:buNone/>
            </a:pPr>
            <a:endParaRPr lang="en-US" sz="2400" dirty="0"/>
          </a:p>
          <a:p>
            <a:pPr algn="ctr">
              <a:buNone/>
            </a:pPr>
            <a:endParaRPr lang="en-US" sz="2400" dirty="0"/>
          </a:p>
          <a:p>
            <a:pPr algn="ctr">
              <a:buNone/>
            </a:pPr>
            <a:endParaRPr lang="en-US" sz="2400" dirty="0"/>
          </a:p>
          <a:p>
            <a:pPr algn="ctr">
              <a:buNone/>
            </a:pPr>
            <a:endParaRPr lang="en-US" sz="2400" dirty="0"/>
          </a:p>
          <a:p>
            <a:pPr algn="ctr">
              <a:buNone/>
            </a:pPr>
            <a:r>
              <a:rPr lang="en-US" sz="2400" dirty="0"/>
              <a:t>This folder can be accessed for </a:t>
            </a:r>
            <a:r>
              <a:rPr lang="en-US" sz="2400" b="1" u="sng" dirty="0">
                <a:solidFill>
                  <a:srgbClr val="FF0000"/>
                </a:solidFill>
              </a:rPr>
              <a:t>30 days</a:t>
            </a:r>
            <a:r>
              <a:rPr lang="en-US" sz="2400" b="1" dirty="0">
                <a:solidFill>
                  <a:srgbClr val="FF0000"/>
                </a:solidFill>
              </a:rPr>
              <a:t> </a:t>
            </a:r>
            <a:r>
              <a:rPr lang="en-US" sz="2400" dirty="0"/>
              <a:t>from the session date.</a:t>
            </a:r>
            <a:endParaRPr lang="en-US" sz="2400" i="1" dirty="0"/>
          </a:p>
          <a:p>
            <a:pPr algn="ctr">
              <a:buNone/>
            </a:pPr>
            <a:r>
              <a:rPr lang="en-US" sz="2400" b="1" i="1" dirty="0"/>
              <a:t>Please download all files before the link expires.</a:t>
            </a:r>
          </a:p>
          <a:p>
            <a:pPr algn="ctr">
              <a:buNone/>
            </a:pPr>
            <a:endParaRPr lang="en-US" sz="2400" i="1" dirty="0"/>
          </a:p>
          <a:p>
            <a:pPr algn="ctr">
              <a:buNone/>
            </a:pPr>
            <a:endParaRPr lang="en-US" sz="2400" i="1" dirty="0"/>
          </a:p>
        </p:txBody>
      </p:sp>
      <p:sp>
        <p:nvSpPr>
          <p:cNvPr id="4" name="Slide Number Placeholder 3"/>
          <p:cNvSpPr>
            <a:spLocks noGrp="1"/>
          </p:cNvSpPr>
          <p:nvPr>
            <p:ph type="sldNum" sz="quarter" idx="12"/>
          </p:nvPr>
        </p:nvSpPr>
        <p:spPr>
          <a:xfrm>
            <a:off x="6553200" y="6356356"/>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70727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189" rtl="0" eaLnBrk="0" fontAlgn="base" latinLnBrk="0" hangingPunct="0">
              <a:lnSpc>
                <a:spcPct val="100000"/>
              </a:lnSpc>
              <a:spcBef>
                <a:spcPct val="0"/>
              </a:spcBef>
              <a:spcAft>
                <a:spcPct val="0"/>
              </a:spcAft>
              <a:buClrTx/>
              <a:buSzTx/>
              <a:buFontTx/>
              <a:buNone/>
              <a:tabLst/>
              <a:defRPr/>
            </a:pPr>
            <a:fld id="{E443D2D3-79D4-425E-A51E-1C8F275C5E7B}"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89" rtl="0" eaLnBrk="0" fontAlgn="base" latinLnBrk="0" hangingPunct="0">
                <a:lnSpc>
                  <a:spcPct val="100000"/>
                </a:lnSpc>
                <a:spcBef>
                  <a:spcPct val="0"/>
                </a:spcBef>
                <a:spcAft>
                  <a:spcPct val="0"/>
                </a:spcAft>
                <a:buClrTx/>
                <a:buSzTx/>
                <a:buFontTx/>
                <a:buNone/>
                <a:tabLst/>
                <a:defRPr/>
              </a:pPr>
              <a:t>3</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6" name="Picture 5">
            <a:hlinkClick r:id="rId3"/>
            <a:extLst>
              <a:ext uri="{FF2B5EF4-FFF2-40B4-BE49-F238E27FC236}">
                <a16:creationId xmlns:a16="http://schemas.microsoft.com/office/drawing/2014/main" id="{FC86080D-27F7-C3AF-AC8E-628B3194B4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98235" y="3166594"/>
            <a:ext cx="1277679" cy="1277679"/>
          </a:xfrm>
          <a:prstGeom prst="rect">
            <a:avLst/>
          </a:prstGeom>
        </p:spPr>
      </p:pic>
    </p:spTree>
    <p:extLst>
      <p:ext uri="{BB962C8B-B14F-4D97-AF65-F5344CB8AC3E}">
        <p14:creationId xmlns:p14="http://schemas.microsoft.com/office/powerpoint/2010/main" val="13040327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Ill-Advised Emergency Protocols</a:t>
            </a:r>
            <a:endParaRPr/>
          </a:p>
        </p:txBody>
      </p:sp>
      <p:sp>
        <p:nvSpPr>
          <p:cNvPr id="495" name="Google Shape;495;p33"/>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fontScale="85000" lnSpcReduction="10000"/>
          </a:bodyPr>
          <a:lstStyle/>
          <a:p>
            <a:pPr marL="342891" lvl="0" indent="-327650" algn="l" rtl="0">
              <a:spcBef>
                <a:spcPts val="0"/>
              </a:spcBef>
              <a:spcAft>
                <a:spcPts val="0"/>
              </a:spcAft>
              <a:buClr>
                <a:schemeClr val="dk1"/>
              </a:buClr>
              <a:buSzPct val="100000"/>
              <a:buChar char="•"/>
            </a:pPr>
            <a:r>
              <a:rPr lang="en-US"/>
              <a:t>Danger in policy being too vague, simply allowing student access during “emergency” situations</a:t>
            </a:r>
            <a:endParaRPr/>
          </a:p>
          <a:p>
            <a:pPr marL="342891" lvl="0" indent="-327650" algn="l" rtl="0">
              <a:spcBef>
                <a:spcPts val="592"/>
              </a:spcBef>
              <a:spcAft>
                <a:spcPts val="0"/>
              </a:spcAft>
              <a:buClr>
                <a:schemeClr val="dk1"/>
              </a:buClr>
              <a:buSzPct val="100000"/>
              <a:buChar char="•"/>
            </a:pPr>
            <a:r>
              <a:rPr lang="en-US"/>
              <a:t>Students contacting parents/guardians in emergency situations being directed/advised to do things that undermine safety of the child and/or others</a:t>
            </a:r>
            <a:endParaRPr/>
          </a:p>
          <a:p>
            <a:pPr marL="342891" lvl="0" indent="-327651" algn="l" rtl="0">
              <a:spcBef>
                <a:spcPts val="592"/>
              </a:spcBef>
              <a:spcAft>
                <a:spcPts val="0"/>
              </a:spcAft>
              <a:buClr>
                <a:schemeClr val="dk1"/>
              </a:buClr>
              <a:buSzPct val="100000"/>
              <a:buChar char="•"/>
            </a:pPr>
            <a:r>
              <a:rPr lang="en-US"/>
              <a:t>Students ignoring safety protocols to try and get to their electronic devices (e.g., leaving classroom and try to run to their locker)</a:t>
            </a:r>
            <a:endParaRPr/>
          </a:p>
          <a:p>
            <a:pPr marL="342891" lvl="0" indent="-327651" algn="l" rtl="0">
              <a:spcBef>
                <a:spcPts val="592"/>
              </a:spcBef>
              <a:spcAft>
                <a:spcPts val="0"/>
              </a:spcAft>
              <a:buClr>
                <a:schemeClr val="dk1"/>
              </a:buClr>
              <a:buSzPct val="100000"/>
              <a:buChar char="•"/>
            </a:pPr>
            <a:r>
              <a:rPr lang="en-US"/>
              <a:t>Online Communications Overload, Reducing Bandwidth - Law Enforcement Response Hindered</a:t>
            </a:r>
            <a:endParaRPr/>
          </a:p>
          <a:p>
            <a:pPr marL="342891" lvl="0" indent="-327651" algn="l" rtl="0">
              <a:spcBef>
                <a:spcPts val="592"/>
              </a:spcBef>
              <a:spcAft>
                <a:spcPts val="0"/>
              </a:spcAft>
              <a:buClr>
                <a:schemeClr val="dk1"/>
              </a:buClr>
              <a:buSzPct val="100000"/>
              <a:buChar char="•"/>
            </a:pPr>
            <a:r>
              <a:rPr lang="en-US"/>
              <a:t>Reunification Plans being undermined</a:t>
            </a:r>
            <a:endParaRPr/>
          </a:p>
        </p:txBody>
      </p:sp>
      <p:sp>
        <p:nvSpPr>
          <p:cNvPr id="496" name="Google Shape;496;p33"/>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t>30</a:t>
            </a:fld>
            <a:endParaRPr>
              <a:solidFill>
                <a:srgbClr val="888888"/>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g3c901da1399_0_0"/>
          <p:cNvSpPr txBox="1">
            <a:spLocks noGrp="1"/>
          </p:cNvSpPr>
          <p:nvPr>
            <p:ph type="title"/>
          </p:nvPr>
        </p:nvSpPr>
        <p:spPr>
          <a:xfrm>
            <a:off x="457200" y="274638"/>
            <a:ext cx="8229600" cy="1143000"/>
          </a:xfrm>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a:t>Lessons from Past Incidents</a:t>
            </a:r>
            <a:endParaRPr/>
          </a:p>
        </p:txBody>
      </p:sp>
      <p:sp>
        <p:nvSpPr>
          <p:cNvPr id="503" name="Google Shape;503;g3c901da1399_0_0"/>
          <p:cNvSpPr txBox="1">
            <a:spLocks noGrp="1"/>
          </p:cNvSpPr>
          <p:nvPr>
            <p:ph type="body" idx="1"/>
          </p:nvPr>
        </p:nvSpPr>
        <p:spPr>
          <a:xfrm>
            <a:off x="457200" y="1600206"/>
            <a:ext cx="8229600" cy="4526100"/>
          </a:xfrm>
          <a:prstGeom prst="rect">
            <a:avLst/>
          </a:prstGeom>
        </p:spPr>
        <p:txBody>
          <a:bodyPr spcFirstLastPara="1" wrap="square" lIns="91425" tIns="45700" rIns="91425" bIns="45700" anchor="t" anchorCtr="0">
            <a:normAutofit fontScale="85000" lnSpcReduction="20000"/>
          </a:bodyPr>
          <a:lstStyle/>
          <a:p>
            <a:pPr marL="342891" lvl="0" indent="-327651" algn="l" rtl="0">
              <a:spcBef>
                <a:spcPts val="0"/>
              </a:spcBef>
              <a:spcAft>
                <a:spcPts val="0"/>
              </a:spcAft>
              <a:buSzPct val="100000"/>
              <a:buChar char="•"/>
            </a:pPr>
            <a:r>
              <a:rPr lang="en-US"/>
              <a:t>Sandy Hook</a:t>
            </a:r>
            <a:endParaRPr/>
          </a:p>
          <a:p>
            <a:pPr marL="742932" lvl="1" indent="-268598" algn="l" rtl="0">
              <a:spcBef>
                <a:spcPts val="0"/>
              </a:spcBef>
              <a:spcAft>
                <a:spcPts val="0"/>
              </a:spcAft>
              <a:buSzPct val="64285"/>
              <a:buChar char="–"/>
            </a:pPr>
            <a:r>
              <a:rPr lang="en-US"/>
              <a:t>Reduced bandwidth availability hindered law enforcement communications</a:t>
            </a:r>
            <a:endParaRPr/>
          </a:p>
          <a:p>
            <a:pPr marL="342891" lvl="0" indent="-327651" algn="l" rtl="0">
              <a:spcBef>
                <a:spcPts val="0"/>
              </a:spcBef>
              <a:spcAft>
                <a:spcPts val="0"/>
              </a:spcAft>
              <a:buSzPct val="100000"/>
              <a:buChar char="•"/>
            </a:pPr>
            <a:r>
              <a:rPr lang="en-US"/>
              <a:t>Uvalde, Texas</a:t>
            </a:r>
            <a:endParaRPr/>
          </a:p>
          <a:p>
            <a:pPr marL="742932" lvl="1" indent="-344163" algn="l" rtl="0">
              <a:spcBef>
                <a:spcPts val="0"/>
              </a:spcBef>
              <a:spcAft>
                <a:spcPts val="0"/>
              </a:spcAft>
              <a:buSzPct val="114285"/>
              <a:buChar char="–"/>
            </a:pPr>
            <a:r>
              <a:rPr lang="en-US"/>
              <a:t>Family members showed up at school armed and wanting to enter the school</a:t>
            </a:r>
            <a:endParaRPr/>
          </a:p>
          <a:p>
            <a:pPr marL="742932" lvl="1" indent="-344163" algn="l" rtl="0">
              <a:spcBef>
                <a:spcPts val="0"/>
              </a:spcBef>
              <a:spcAft>
                <a:spcPts val="0"/>
              </a:spcAft>
              <a:buSzPct val="114285"/>
              <a:buChar char="–"/>
            </a:pPr>
            <a:r>
              <a:rPr lang="en-US"/>
              <a:t>Family members encountered many obstacles to locating their loved ones, getting access to the hospital, and getting information from leadership, law enforcement, and hospital staff in a timely manner. This includes initial information posted by UCISD on the reunification site followed by a series of contradictory posts between UPD and UCISD on reunification. This added to the confusion, pain, and frustration.</a:t>
            </a:r>
            <a:endParaRPr/>
          </a:p>
        </p:txBody>
      </p:sp>
      <p:sp>
        <p:nvSpPr>
          <p:cNvPr id="504" name="Google Shape;504;g3c901da1399_0_0"/>
          <p:cNvSpPr txBox="1">
            <a:spLocks noGrp="1"/>
          </p:cNvSpPr>
          <p:nvPr>
            <p:ph type="sldNum" idx="12"/>
          </p:nvPr>
        </p:nvSpPr>
        <p:spPr>
          <a:xfrm>
            <a:off x="6553200" y="6356356"/>
            <a:ext cx="21336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US"/>
              <a:t>31</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dirty="0"/>
              <a:t>Other Foreseeable Issues</a:t>
            </a:r>
            <a:endParaRPr dirty="0"/>
          </a:p>
        </p:txBody>
      </p:sp>
      <p:sp>
        <p:nvSpPr>
          <p:cNvPr id="326" name="Google Shape;326;p15"/>
          <p:cNvSpPr txBox="1">
            <a:spLocks noGrp="1"/>
          </p:cNvSpPr>
          <p:nvPr>
            <p:ph type="body" idx="1"/>
          </p:nvPr>
        </p:nvSpPr>
        <p:spPr>
          <a:xfrm>
            <a:off x="457200" y="1600206"/>
            <a:ext cx="8229600" cy="4525963"/>
          </a:xfrm>
          <a:prstGeom prst="rect">
            <a:avLst/>
          </a:prstGeom>
          <a:noFill/>
          <a:ln>
            <a:noFill/>
          </a:ln>
        </p:spPr>
        <p:txBody>
          <a:bodyPr spcFirstLastPara="1" wrap="square" lIns="91425" tIns="45700" rIns="91425" bIns="45700" anchor="t" anchorCtr="0">
            <a:normAutofit fontScale="85000" lnSpcReduction="20000"/>
          </a:bodyPr>
          <a:lstStyle/>
          <a:p>
            <a:pPr marL="342891" lvl="0" indent="-312411" algn="l" rtl="0">
              <a:spcBef>
                <a:spcPts val="0"/>
              </a:spcBef>
              <a:spcAft>
                <a:spcPts val="0"/>
              </a:spcAft>
              <a:buClr>
                <a:schemeClr val="dk1"/>
              </a:buClr>
              <a:buSzPct val="100000"/>
              <a:buChar char="•"/>
            </a:pPr>
            <a:r>
              <a:rPr lang="en-US" dirty="0"/>
              <a:t>Lack of Notice/Due Process</a:t>
            </a:r>
            <a:endParaRPr dirty="0"/>
          </a:p>
          <a:p>
            <a:pPr marL="342891" lvl="0" indent="-312410" algn="l" rtl="0">
              <a:spcBef>
                <a:spcPts val="0"/>
              </a:spcBef>
              <a:spcAft>
                <a:spcPts val="0"/>
              </a:spcAft>
              <a:buClr>
                <a:schemeClr val="dk1"/>
              </a:buClr>
              <a:buSzPct val="100000"/>
              <a:buChar char="•"/>
            </a:pPr>
            <a:r>
              <a:rPr lang="en-US" dirty="0"/>
              <a:t>Mental Health Impact</a:t>
            </a:r>
            <a:endParaRPr dirty="0"/>
          </a:p>
          <a:p>
            <a:pPr marL="342891" lvl="0" indent="-312410" algn="l" rtl="0">
              <a:spcBef>
                <a:spcPts val="592"/>
              </a:spcBef>
              <a:spcAft>
                <a:spcPts val="0"/>
              </a:spcAft>
              <a:buClr>
                <a:schemeClr val="dk1"/>
              </a:buClr>
              <a:buSzPct val="100000"/>
              <a:buChar char="•"/>
            </a:pPr>
            <a:r>
              <a:rPr lang="en-US" dirty="0"/>
              <a:t>Excessive Parent Contact with School</a:t>
            </a:r>
            <a:endParaRPr dirty="0"/>
          </a:p>
          <a:p>
            <a:pPr marL="342891" lvl="0" indent="-312410" algn="l" rtl="0">
              <a:spcBef>
                <a:spcPts val="592"/>
              </a:spcBef>
              <a:spcAft>
                <a:spcPts val="0"/>
              </a:spcAft>
              <a:buClr>
                <a:schemeClr val="dk1"/>
              </a:buClr>
              <a:buSzPct val="100000"/>
              <a:buChar char="•"/>
            </a:pPr>
            <a:r>
              <a:rPr lang="en-US" dirty="0"/>
              <a:t>Inconsistent Enforcement</a:t>
            </a:r>
            <a:endParaRPr dirty="0"/>
          </a:p>
          <a:p>
            <a:pPr marL="342891" lvl="0" indent="-312410" algn="l" rtl="0">
              <a:spcBef>
                <a:spcPts val="592"/>
              </a:spcBef>
              <a:spcAft>
                <a:spcPts val="0"/>
              </a:spcAft>
              <a:buClr>
                <a:schemeClr val="dk1"/>
              </a:buClr>
              <a:buSzPct val="100000"/>
              <a:buChar char="•"/>
            </a:pPr>
            <a:r>
              <a:rPr lang="en-US" dirty="0"/>
              <a:t>Ill-Advised Consequences</a:t>
            </a:r>
            <a:endParaRPr dirty="0"/>
          </a:p>
          <a:p>
            <a:pPr marL="342891" lvl="0" indent="-312410" algn="l" rtl="0">
              <a:spcBef>
                <a:spcPts val="592"/>
              </a:spcBef>
              <a:spcAft>
                <a:spcPts val="0"/>
              </a:spcAft>
              <a:buClr>
                <a:schemeClr val="dk1"/>
              </a:buClr>
              <a:buSzPct val="100000"/>
              <a:buChar char="•"/>
            </a:pPr>
            <a:r>
              <a:rPr lang="en-US" dirty="0"/>
              <a:t>Damaged, Lost, Stolen Devices</a:t>
            </a:r>
            <a:endParaRPr dirty="0"/>
          </a:p>
          <a:p>
            <a:pPr marL="342891" lvl="0" indent="-312410" algn="l" rtl="0">
              <a:spcBef>
                <a:spcPts val="592"/>
              </a:spcBef>
              <a:spcAft>
                <a:spcPts val="0"/>
              </a:spcAft>
              <a:buClr>
                <a:schemeClr val="dk1"/>
              </a:buClr>
              <a:buSzPct val="100000"/>
              <a:buChar char="•"/>
            </a:pPr>
            <a:r>
              <a:rPr lang="en-US" dirty="0"/>
              <a:t>Bad Faith Exception Claims</a:t>
            </a:r>
            <a:endParaRPr dirty="0"/>
          </a:p>
          <a:p>
            <a:pPr marL="342891" lvl="0" indent="-312410" algn="l" rtl="0">
              <a:spcBef>
                <a:spcPts val="592"/>
              </a:spcBef>
              <a:spcAft>
                <a:spcPts val="0"/>
              </a:spcAft>
              <a:buClr>
                <a:schemeClr val="dk1"/>
              </a:buClr>
              <a:buSzPct val="100000"/>
              <a:buChar char="•"/>
            </a:pPr>
            <a:r>
              <a:rPr lang="en-US" dirty="0"/>
              <a:t>Students Going Beyond Exceptions</a:t>
            </a:r>
            <a:endParaRPr dirty="0"/>
          </a:p>
          <a:p>
            <a:pPr marL="342891" lvl="0" indent="-312411" algn="l" rtl="0">
              <a:spcBef>
                <a:spcPts val="592"/>
              </a:spcBef>
              <a:spcAft>
                <a:spcPts val="0"/>
              </a:spcAft>
              <a:buClr>
                <a:schemeClr val="dk1"/>
              </a:buClr>
              <a:buSzPct val="100000"/>
              <a:buChar char="•"/>
            </a:pPr>
            <a:r>
              <a:rPr lang="en-US" dirty="0"/>
              <a:t>FERPA/Privacy Issues</a:t>
            </a:r>
            <a:endParaRPr dirty="0"/>
          </a:p>
          <a:p>
            <a:pPr marL="342891" lvl="0" indent="-312411" algn="l" rtl="0">
              <a:spcBef>
                <a:spcPts val="592"/>
              </a:spcBef>
              <a:spcAft>
                <a:spcPts val="0"/>
              </a:spcAft>
              <a:buClr>
                <a:schemeClr val="dk1"/>
              </a:buClr>
              <a:buSzPct val="100000"/>
              <a:buChar char="•"/>
            </a:pPr>
            <a:r>
              <a:rPr lang="en-US" dirty="0"/>
              <a:t>Search and Seizure Issues</a:t>
            </a:r>
            <a:endParaRPr dirty="0"/>
          </a:p>
          <a:p>
            <a:pPr marL="342891" lvl="0" indent="-312411" algn="l" rtl="0">
              <a:spcBef>
                <a:spcPts val="592"/>
              </a:spcBef>
              <a:spcAft>
                <a:spcPts val="0"/>
              </a:spcAft>
              <a:buClr>
                <a:schemeClr val="dk1"/>
              </a:buClr>
              <a:buSzPct val="100000"/>
              <a:buChar char="•"/>
            </a:pPr>
            <a:r>
              <a:rPr lang="en-US" dirty="0"/>
              <a:t>Other Technology- Related Legal Issues</a:t>
            </a:r>
            <a:endParaRPr dirty="0"/>
          </a:p>
        </p:txBody>
      </p:sp>
      <p:sp>
        <p:nvSpPr>
          <p:cNvPr id="327" name="Google Shape;327;p15"/>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solidFill>
                  <a:srgbClr val="888888"/>
                </a:solidFill>
              </a:rPr>
              <a:t>32</a:t>
            </a:fld>
            <a:endParaRPr>
              <a:solidFill>
                <a:srgbClr val="888888"/>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5EB3-CCAB-CD62-FB08-3843AA3DFDFE}"/>
              </a:ext>
            </a:extLst>
          </p:cNvPr>
          <p:cNvSpPr>
            <a:spLocks noGrp="1"/>
          </p:cNvSpPr>
          <p:nvPr>
            <p:ph type="title"/>
          </p:nvPr>
        </p:nvSpPr>
        <p:spPr/>
        <p:txBody>
          <a:bodyPr/>
          <a:lstStyle/>
          <a:p>
            <a:r>
              <a:rPr lang="en-US" dirty="0"/>
              <a:t>Lame duck legislation</a:t>
            </a:r>
          </a:p>
        </p:txBody>
      </p:sp>
    </p:spTree>
    <p:extLst>
      <p:ext uri="{BB962C8B-B14F-4D97-AF65-F5344CB8AC3E}">
        <p14:creationId xmlns:p14="http://schemas.microsoft.com/office/powerpoint/2010/main" val="14432581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EC88E-F106-7C8C-D858-F75C99627415}"/>
              </a:ext>
            </a:extLst>
          </p:cNvPr>
          <p:cNvSpPr>
            <a:spLocks noGrp="1"/>
          </p:cNvSpPr>
          <p:nvPr>
            <p:ph type="title"/>
          </p:nvPr>
        </p:nvSpPr>
        <p:spPr/>
        <p:txBody>
          <a:bodyPr/>
          <a:lstStyle/>
          <a:p>
            <a:r>
              <a:rPr lang="en-US" dirty="0"/>
              <a:t>Home Instruction</a:t>
            </a:r>
          </a:p>
        </p:txBody>
      </p:sp>
      <p:sp>
        <p:nvSpPr>
          <p:cNvPr id="3" name="Text Placeholder 2">
            <a:extLst>
              <a:ext uri="{FF2B5EF4-FFF2-40B4-BE49-F238E27FC236}">
                <a16:creationId xmlns:a16="http://schemas.microsoft.com/office/drawing/2014/main" id="{63E156B0-4A20-FBE9-FD9D-29AF21F58D28}"/>
              </a:ext>
            </a:extLst>
          </p:cNvPr>
          <p:cNvSpPr>
            <a:spLocks noGrp="1"/>
          </p:cNvSpPr>
          <p:nvPr>
            <p:ph type="body" idx="1"/>
          </p:nvPr>
        </p:nvSpPr>
        <p:spPr/>
        <p:txBody>
          <a:bodyPr>
            <a:normAutofit fontScale="85000" lnSpcReduction="20000"/>
          </a:bodyPr>
          <a:lstStyle/>
          <a:p>
            <a:r>
              <a:rPr lang="en-US" b="1" dirty="0"/>
              <a:t>P.L. 2025, c. 240 (1/12/26)</a:t>
            </a:r>
            <a:r>
              <a:rPr lang="en-US" dirty="0"/>
              <a:t> - Clarifies which health care professional may provide documentation to school district of need for home instruction due to student's health condition. A-3340</a:t>
            </a:r>
          </a:p>
          <a:p>
            <a:r>
              <a:rPr lang="en-US" dirty="0"/>
              <a:t>Expands who may provide written determination of the need for home instruction.  In addition to the student’s physician, now allows for documents from physician’s assistant, or advanced practice nurse documenting the projected need for confinement at the student’s residence or other treatment setting for more than 10 consecutive days, or more than 17 (down from 20) cumulative school days during the school year.</a:t>
            </a:r>
          </a:p>
          <a:p>
            <a:endParaRPr lang="en-US" dirty="0"/>
          </a:p>
        </p:txBody>
      </p:sp>
      <p:sp>
        <p:nvSpPr>
          <p:cNvPr id="4" name="Slide Number Placeholder 3">
            <a:extLst>
              <a:ext uri="{FF2B5EF4-FFF2-40B4-BE49-F238E27FC236}">
                <a16:creationId xmlns:a16="http://schemas.microsoft.com/office/drawing/2014/main" id="{5C6492DE-C312-3D30-4E5F-C959A566090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34</a:t>
            </a:fld>
            <a:endParaRPr lang="en-US"/>
          </a:p>
        </p:txBody>
      </p:sp>
    </p:spTree>
    <p:extLst>
      <p:ext uri="{BB962C8B-B14F-4D97-AF65-F5344CB8AC3E}">
        <p14:creationId xmlns:p14="http://schemas.microsoft.com/office/powerpoint/2010/main" val="23194971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89C8E-A416-C951-ABD3-A5D801E4FAD4}"/>
              </a:ext>
            </a:extLst>
          </p:cNvPr>
          <p:cNvSpPr>
            <a:spLocks noGrp="1"/>
          </p:cNvSpPr>
          <p:nvPr>
            <p:ph type="title"/>
          </p:nvPr>
        </p:nvSpPr>
        <p:spPr/>
        <p:txBody>
          <a:bodyPr/>
          <a:lstStyle/>
          <a:p>
            <a:r>
              <a:rPr lang="en-US" dirty="0"/>
              <a:t>Mental Health Supports</a:t>
            </a:r>
          </a:p>
        </p:txBody>
      </p:sp>
      <p:sp>
        <p:nvSpPr>
          <p:cNvPr id="3" name="Text Placeholder 2">
            <a:extLst>
              <a:ext uri="{FF2B5EF4-FFF2-40B4-BE49-F238E27FC236}">
                <a16:creationId xmlns:a16="http://schemas.microsoft.com/office/drawing/2014/main" id="{514A0296-4766-1FAF-FBC8-F4F3DD104715}"/>
              </a:ext>
            </a:extLst>
          </p:cNvPr>
          <p:cNvSpPr>
            <a:spLocks noGrp="1"/>
          </p:cNvSpPr>
          <p:nvPr>
            <p:ph type="body" idx="1"/>
          </p:nvPr>
        </p:nvSpPr>
        <p:spPr>
          <a:xfrm>
            <a:off x="457200" y="1214362"/>
            <a:ext cx="8229600" cy="4911801"/>
          </a:xfrm>
        </p:spPr>
        <p:txBody>
          <a:bodyPr>
            <a:normAutofit fontScale="55000" lnSpcReduction="20000"/>
          </a:bodyPr>
          <a:lstStyle/>
          <a:p>
            <a:pPr marL="114300" indent="0">
              <a:buNone/>
            </a:pPr>
            <a:r>
              <a:rPr lang="en-US" b="1" dirty="0"/>
              <a:t>P.L. 2025, c. 369 (1/20/26)</a:t>
            </a:r>
            <a:r>
              <a:rPr lang="en-US" dirty="0"/>
              <a:t> - Requires health insurance and Medicaid coverage for screening, prevention, and treatment services of behavioral health issues affecting children with an “at-risk diagnosis”</a:t>
            </a:r>
          </a:p>
          <a:p>
            <a:r>
              <a:rPr lang="en-US" dirty="0"/>
              <a:t>“At-risk diagnosis” means a diagnosis made after consideration of factors influencing behavioral health and child development, such as family circumstances or life challenges, that does not lead to a formal mental health diagnosis and instead, promotes preventive care.</a:t>
            </a:r>
          </a:p>
          <a:p>
            <a:r>
              <a:rPr lang="en-US" dirty="0"/>
              <a:t>“Screening, prevention, and treatment” includes the prevention and early identification of mental health conditions, without a behavioral health diagnosis. Services may include, but are not limited to, screenings and individual, group, and family psychotherapy to individuals with potential mental health disorders not yet diagnosed.</a:t>
            </a:r>
          </a:p>
          <a:p>
            <a:pPr marL="114300" indent="0">
              <a:buNone/>
            </a:pPr>
            <a:r>
              <a:rPr lang="en-US" b="1" dirty="0"/>
              <a:t>P.L. 2025, c. 366 (1/20/26) - </a:t>
            </a:r>
            <a:r>
              <a:rPr lang="en-US" dirty="0"/>
              <a:t>Requires DCF to expand services provided by NJ Statewide Student Support Services program to include eating disorder services.</a:t>
            </a:r>
          </a:p>
          <a:p>
            <a:pPr marL="114300" indent="0">
              <a:buNone/>
            </a:pPr>
            <a:r>
              <a:rPr lang="en-US" b="1" dirty="0"/>
              <a:t>P.L. 2025, c. 240 (1/12/26)</a:t>
            </a:r>
            <a:r>
              <a:rPr lang="en-US" dirty="0"/>
              <a:t> - Clarifies which health care professional may provide documentation to school district of need for home instruction due to student's health condition. A-3340</a:t>
            </a:r>
          </a:p>
          <a:p>
            <a:pPr marL="114300" indent="0">
              <a:buNone/>
            </a:pPr>
            <a:r>
              <a:rPr lang="en-US" b="1" dirty="0"/>
              <a:t>P.L. 2025, c. 225 (1/12/26</a:t>
            </a:r>
            <a:r>
              <a:rPr lang="en-US" dirty="0"/>
              <a:t>) - Permits certain mental health professionals working in school districts to refer or help facilitate referral of students to professional counselors.  A-1657/S-2380</a:t>
            </a:r>
          </a:p>
        </p:txBody>
      </p:sp>
      <p:sp>
        <p:nvSpPr>
          <p:cNvPr id="4" name="Slide Number Placeholder 3">
            <a:extLst>
              <a:ext uri="{FF2B5EF4-FFF2-40B4-BE49-F238E27FC236}">
                <a16:creationId xmlns:a16="http://schemas.microsoft.com/office/drawing/2014/main" id="{1ACDC882-59DF-2D2C-7F40-EBA61259A43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35</a:t>
            </a:fld>
            <a:endParaRPr lang="en-US"/>
          </a:p>
        </p:txBody>
      </p:sp>
    </p:spTree>
    <p:extLst>
      <p:ext uri="{BB962C8B-B14F-4D97-AF65-F5344CB8AC3E}">
        <p14:creationId xmlns:p14="http://schemas.microsoft.com/office/powerpoint/2010/main" val="34617833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28FA-274C-30A9-79F2-5CC408A61618}"/>
              </a:ext>
            </a:extLst>
          </p:cNvPr>
          <p:cNvSpPr>
            <a:spLocks noGrp="1"/>
          </p:cNvSpPr>
          <p:nvPr>
            <p:ph type="title"/>
          </p:nvPr>
        </p:nvSpPr>
        <p:spPr/>
        <p:txBody>
          <a:bodyPr/>
          <a:lstStyle/>
          <a:p>
            <a:r>
              <a:rPr lang="en-US" dirty="0"/>
              <a:t>PD on Seizures and Epilepsy</a:t>
            </a:r>
          </a:p>
        </p:txBody>
      </p:sp>
      <p:sp>
        <p:nvSpPr>
          <p:cNvPr id="3" name="Text Placeholder 2">
            <a:extLst>
              <a:ext uri="{FF2B5EF4-FFF2-40B4-BE49-F238E27FC236}">
                <a16:creationId xmlns:a16="http://schemas.microsoft.com/office/drawing/2014/main" id="{D0A8D994-02E2-8437-58DA-0B5930E96238}"/>
              </a:ext>
            </a:extLst>
          </p:cNvPr>
          <p:cNvSpPr>
            <a:spLocks noGrp="1"/>
          </p:cNvSpPr>
          <p:nvPr>
            <p:ph type="body" idx="1"/>
          </p:nvPr>
        </p:nvSpPr>
        <p:spPr/>
        <p:txBody>
          <a:bodyPr>
            <a:normAutofit fontScale="70000" lnSpcReduction="20000"/>
          </a:bodyPr>
          <a:lstStyle/>
          <a:p>
            <a:r>
              <a:rPr lang="en-US" b="1" dirty="0"/>
              <a:t>P.L. 2025, c. 205 (1/12/26)</a:t>
            </a:r>
            <a:r>
              <a:rPr lang="en-US" dirty="0"/>
              <a:t> - Requires boards of education to ensure that all staff are trained in care of students with epilepsy and seizure disorders every five years.  S-2376/A-2255</a:t>
            </a:r>
          </a:p>
          <a:p>
            <a:r>
              <a:rPr lang="en-US" dirty="0"/>
              <a:t>The board of education shall coordinate the provision of epilepsy and seizure disorder care at the school and ensure that all staff are trained every five years in the care of students with epilepsy and seizure disorders, including staff working with school-sponsored programs outside of the regular school day. </a:t>
            </a:r>
          </a:p>
          <a:p>
            <a:r>
              <a:rPr lang="en-US" dirty="0"/>
              <a:t>The training that is required every five years shall include a Department of Health-approved on-line or in-person course of  instruction provided by a nonprofit national organization that supports the welfare of individuals with epilepsy and seizure disorders.</a:t>
            </a:r>
          </a:p>
          <a:p>
            <a:endParaRPr lang="en-US" dirty="0"/>
          </a:p>
        </p:txBody>
      </p:sp>
      <p:sp>
        <p:nvSpPr>
          <p:cNvPr id="4" name="Slide Number Placeholder 3">
            <a:extLst>
              <a:ext uri="{FF2B5EF4-FFF2-40B4-BE49-F238E27FC236}">
                <a16:creationId xmlns:a16="http://schemas.microsoft.com/office/drawing/2014/main" id="{E3149448-D509-A4DB-664B-EA7A2EF980A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36</a:t>
            </a:fld>
            <a:endParaRPr lang="en-US"/>
          </a:p>
        </p:txBody>
      </p:sp>
    </p:spTree>
    <p:extLst>
      <p:ext uri="{BB962C8B-B14F-4D97-AF65-F5344CB8AC3E}">
        <p14:creationId xmlns:p14="http://schemas.microsoft.com/office/powerpoint/2010/main" val="1037596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8567-7F87-A0C1-C89A-6A459B79E942}"/>
              </a:ext>
            </a:extLst>
          </p:cNvPr>
          <p:cNvSpPr>
            <a:spLocks noGrp="1"/>
          </p:cNvSpPr>
          <p:nvPr>
            <p:ph type="title"/>
          </p:nvPr>
        </p:nvSpPr>
        <p:spPr/>
        <p:txBody>
          <a:bodyPr/>
          <a:lstStyle/>
          <a:p>
            <a:r>
              <a:rPr lang="en-US" dirty="0"/>
              <a:t>Cyber-Harassment</a:t>
            </a:r>
          </a:p>
        </p:txBody>
      </p:sp>
      <p:sp>
        <p:nvSpPr>
          <p:cNvPr id="3" name="Content Placeholder 2">
            <a:extLst>
              <a:ext uri="{FF2B5EF4-FFF2-40B4-BE49-F238E27FC236}">
                <a16:creationId xmlns:a16="http://schemas.microsoft.com/office/drawing/2014/main" id="{E46DD676-D794-5D2F-15CB-642D26E6A9F6}"/>
              </a:ext>
            </a:extLst>
          </p:cNvPr>
          <p:cNvSpPr>
            <a:spLocks noGrp="1"/>
          </p:cNvSpPr>
          <p:nvPr>
            <p:ph idx="1"/>
          </p:nvPr>
        </p:nvSpPr>
        <p:spPr/>
        <p:txBody>
          <a:bodyPr/>
          <a:lstStyle/>
          <a:p>
            <a:r>
              <a:rPr lang="en-US" b="1" dirty="0"/>
              <a:t>P.L. 2025, c. 303 (1/20/26) - </a:t>
            </a:r>
            <a:r>
              <a:rPr lang="en-US" dirty="0"/>
              <a:t>Upgrades cyber-harassment of public servant or family member to third degree crime; requires Attorney General to establish cyber-harassment prevention initiatives; appropriates funds. (includes board of education members)</a:t>
            </a:r>
          </a:p>
          <a:p>
            <a:endParaRPr lang="en-US" dirty="0"/>
          </a:p>
        </p:txBody>
      </p:sp>
      <p:sp>
        <p:nvSpPr>
          <p:cNvPr id="4" name="Slide Number Placeholder 3">
            <a:extLst>
              <a:ext uri="{FF2B5EF4-FFF2-40B4-BE49-F238E27FC236}">
                <a16:creationId xmlns:a16="http://schemas.microsoft.com/office/drawing/2014/main" id="{40A1C1F0-1D7E-A9D9-6FA0-097FF0FF35EB}"/>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37</a:t>
            </a:fld>
            <a:endParaRPr lang="en-US" dirty="0">
              <a:solidFill>
                <a:prstClr val="black">
                  <a:tint val="75000"/>
                </a:prstClr>
              </a:solidFill>
            </a:endParaRPr>
          </a:p>
        </p:txBody>
      </p:sp>
    </p:spTree>
    <p:extLst>
      <p:ext uri="{BB962C8B-B14F-4D97-AF65-F5344CB8AC3E}">
        <p14:creationId xmlns:p14="http://schemas.microsoft.com/office/powerpoint/2010/main" val="11401868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3E582-3702-B3DA-7A51-1D560FF88228}"/>
              </a:ext>
            </a:extLst>
          </p:cNvPr>
          <p:cNvSpPr>
            <a:spLocks noGrp="1"/>
          </p:cNvSpPr>
          <p:nvPr>
            <p:ph type="title"/>
          </p:nvPr>
        </p:nvSpPr>
        <p:spPr/>
        <p:txBody>
          <a:bodyPr>
            <a:normAutofit/>
          </a:bodyPr>
          <a:lstStyle/>
          <a:p>
            <a:r>
              <a:rPr lang="en-US" dirty="0"/>
              <a:t>Artificial intelligence, schools and the law</a:t>
            </a:r>
          </a:p>
        </p:txBody>
      </p:sp>
    </p:spTree>
    <p:extLst>
      <p:ext uri="{BB962C8B-B14F-4D97-AF65-F5344CB8AC3E}">
        <p14:creationId xmlns:p14="http://schemas.microsoft.com/office/powerpoint/2010/main" val="38245594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8961A-3AE7-88FD-FCB4-6660B921914C}"/>
              </a:ext>
            </a:extLst>
          </p:cNvPr>
          <p:cNvSpPr>
            <a:spLocks noGrp="1"/>
          </p:cNvSpPr>
          <p:nvPr>
            <p:ph type="title"/>
          </p:nvPr>
        </p:nvSpPr>
        <p:spPr/>
        <p:txBody>
          <a:bodyPr/>
          <a:lstStyle/>
          <a:p>
            <a:r>
              <a:rPr lang="en-US" dirty="0"/>
              <a:t>New State and Federal Laws</a:t>
            </a:r>
          </a:p>
        </p:txBody>
      </p:sp>
      <p:sp>
        <p:nvSpPr>
          <p:cNvPr id="3" name="Content Placeholder 2">
            <a:extLst>
              <a:ext uri="{FF2B5EF4-FFF2-40B4-BE49-F238E27FC236}">
                <a16:creationId xmlns:a16="http://schemas.microsoft.com/office/drawing/2014/main" id="{F415BA71-6CB5-0D62-CB19-E65A5DB8E038}"/>
              </a:ext>
            </a:extLst>
          </p:cNvPr>
          <p:cNvSpPr>
            <a:spLocks noGrp="1"/>
          </p:cNvSpPr>
          <p:nvPr>
            <p:ph idx="1"/>
          </p:nvPr>
        </p:nvSpPr>
        <p:spPr/>
        <p:txBody>
          <a:bodyPr>
            <a:normAutofit fontScale="70000" lnSpcReduction="20000"/>
          </a:bodyPr>
          <a:lstStyle/>
          <a:p>
            <a:pPr marL="0" lvl="0" indent="0">
              <a:spcBef>
                <a:spcPts val="0"/>
              </a:spcBef>
              <a:buNone/>
            </a:pPr>
            <a:r>
              <a:rPr lang="en-US" dirty="0"/>
              <a:t>See LEGAL ONE Article - </a:t>
            </a:r>
            <a:r>
              <a:rPr lang="en-US" u="sng" dirty="0">
                <a:solidFill>
                  <a:schemeClr val="hlink"/>
                </a:solidFill>
                <a:hlinkClick r:id="rId2"/>
              </a:rPr>
              <a:t>What Schools Should Know About New State and Federal Laws on Deepfakes</a:t>
            </a:r>
            <a:endParaRPr lang="en-US" dirty="0"/>
          </a:p>
          <a:p>
            <a:pPr marL="0" lvl="0" indent="0">
              <a:spcBef>
                <a:spcPts val="1200"/>
              </a:spcBef>
              <a:buNone/>
            </a:pPr>
            <a:r>
              <a:rPr lang="en-US" dirty="0"/>
              <a:t>Listen to the LEGAL ONE Podcast Episode on </a:t>
            </a:r>
            <a:r>
              <a:rPr lang="en-US" u="sng" dirty="0">
                <a:solidFill>
                  <a:schemeClr val="hlink"/>
                </a:solidFill>
                <a:hlinkClick r:id="rId3"/>
              </a:rPr>
              <a:t>AI, Deepfakes and the Law</a:t>
            </a:r>
            <a:endParaRPr lang="en-US" dirty="0"/>
          </a:p>
          <a:p>
            <a:pPr marL="0" lvl="0" indent="0">
              <a:spcBef>
                <a:spcPts val="1200"/>
              </a:spcBef>
              <a:buNone/>
            </a:pPr>
            <a:r>
              <a:rPr lang="en-US" dirty="0"/>
              <a:t>New Jersey Law - On April 2nd, Governor Murphy signed into law P.L. 2025, c. 40, which addresses the dangers of improper use of “deepfake” technology and establishes civil and criminal penalties for the production and dissemination of deceptive audio or visual media.</a:t>
            </a:r>
          </a:p>
          <a:p>
            <a:pPr marL="0" lvl="0" indent="0">
              <a:spcBef>
                <a:spcPts val="1200"/>
              </a:spcBef>
              <a:buNone/>
            </a:pPr>
            <a:r>
              <a:rPr lang="en-US" dirty="0"/>
              <a:t>Federal Law - On May 19th, the “Tools to Address Known Exploitation by Immobilizing Technological Deepfakes on Websites and Networks Act” or TAKE IT DOWN Act was signed into law by President Trump. Includes civil and criminal penalties, </a:t>
            </a:r>
            <a:r>
              <a:rPr lang="en-US" dirty="0" err="1"/>
              <a:t>requirments</a:t>
            </a:r>
            <a:r>
              <a:rPr lang="en-US" dirty="0"/>
              <a:t> to remove deepfakes within 48 hours once on notice.</a:t>
            </a:r>
          </a:p>
          <a:p>
            <a:endParaRPr lang="en-US" dirty="0"/>
          </a:p>
        </p:txBody>
      </p:sp>
      <p:sp>
        <p:nvSpPr>
          <p:cNvPr id="4" name="Slide Number Placeholder 3">
            <a:extLst>
              <a:ext uri="{FF2B5EF4-FFF2-40B4-BE49-F238E27FC236}">
                <a16:creationId xmlns:a16="http://schemas.microsoft.com/office/drawing/2014/main" id="{4A6D03B7-A99C-A3D5-5D31-800E902DD54D}"/>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39</a:t>
            </a:fld>
            <a:endParaRPr lang="en-US" dirty="0">
              <a:solidFill>
                <a:prstClr val="black">
                  <a:tint val="75000"/>
                </a:prstClr>
              </a:solidFill>
            </a:endParaRPr>
          </a:p>
        </p:txBody>
      </p:sp>
    </p:spTree>
    <p:extLst>
      <p:ext uri="{BB962C8B-B14F-4D97-AF65-F5344CB8AC3E}">
        <p14:creationId xmlns:p14="http://schemas.microsoft.com/office/powerpoint/2010/main" val="16543167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C5124-266F-82DE-9C86-ED29338A0A7A}"/>
              </a:ext>
            </a:extLst>
          </p:cNvPr>
          <p:cNvSpPr>
            <a:spLocks noGrp="1"/>
          </p:cNvSpPr>
          <p:nvPr>
            <p:ph type="title"/>
          </p:nvPr>
        </p:nvSpPr>
        <p:spPr/>
        <p:txBody>
          <a:bodyPr/>
          <a:lstStyle/>
          <a:p>
            <a:r>
              <a:rPr lang="en-US" dirty="0"/>
              <a:t>Key Topics</a:t>
            </a:r>
          </a:p>
        </p:txBody>
      </p:sp>
      <p:sp>
        <p:nvSpPr>
          <p:cNvPr id="3" name="Content Placeholder 2">
            <a:extLst>
              <a:ext uri="{FF2B5EF4-FFF2-40B4-BE49-F238E27FC236}">
                <a16:creationId xmlns:a16="http://schemas.microsoft.com/office/drawing/2014/main" id="{DDC7DDC0-D404-DBE4-FB25-4668963F09D7}"/>
              </a:ext>
            </a:extLst>
          </p:cNvPr>
          <p:cNvSpPr>
            <a:spLocks noGrp="1"/>
          </p:cNvSpPr>
          <p:nvPr>
            <p:ph idx="1"/>
          </p:nvPr>
        </p:nvSpPr>
        <p:spPr/>
        <p:txBody>
          <a:bodyPr>
            <a:normAutofit fontScale="92500" lnSpcReduction="20000"/>
          </a:bodyPr>
          <a:lstStyle/>
          <a:p>
            <a:r>
              <a:rPr lang="en-US" dirty="0"/>
              <a:t>School Ethics, Social Media and Electronic Communications</a:t>
            </a:r>
          </a:p>
          <a:p>
            <a:r>
              <a:rPr lang="en-US" dirty="0"/>
              <a:t>Revised New Jersey Family Leave Act</a:t>
            </a:r>
          </a:p>
          <a:p>
            <a:r>
              <a:rPr lang="en-US" dirty="0"/>
              <a:t>Student Use of Internet-Enabled Devices</a:t>
            </a:r>
          </a:p>
          <a:p>
            <a:r>
              <a:rPr lang="en-US" dirty="0"/>
              <a:t>Lame Duck Legislation</a:t>
            </a:r>
          </a:p>
          <a:p>
            <a:r>
              <a:rPr lang="en-US" dirty="0"/>
              <a:t>Artificial Intelligence, Schools and the Law</a:t>
            </a:r>
          </a:p>
          <a:p>
            <a:r>
              <a:rPr lang="en-US" dirty="0"/>
              <a:t>Special Education Update</a:t>
            </a:r>
          </a:p>
          <a:p>
            <a:r>
              <a:rPr lang="en-US" dirty="0"/>
              <a:t>Navigating DEI in Schools</a:t>
            </a:r>
          </a:p>
          <a:p>
            <a:r>
              <a:rPr lang="en-US" dirty="0"/>
              <a:t>Immigration Enforcement</a:t>
            </a:r>
          </a:p>
          <a:p>
            <a:r>
              <a:rPr lang="en-US" dirty="0"/>
              <a:t>Understanding Mahmoud v. Taylor</a:t>
            </a:r>
          </a:p>
        </p:txBody>
      </p:sp>
      <p:sp>
        <p:nvSpPr>
          <p:cNvPr id="4" name="Slide Number Placeholder 3">
            <a:extLst>
              <a:ext uri="{FF2B5EF4-FFF2-40B4-BE49-F238E27FC236}">
                <a16:creationId xmlns:a16="http://schemas.microsoft.com/office/drawing/2014/main" id="{6FE8BD09-BA18-AE25-686F-55FC534944E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43D2D3-79D4-425E-A51E-1C8F275C5E7B}"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077999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E98BF-CDF3-4572-64BF-D7551DB398D3}"/>
              </a:ext>
            </a:extLst>
          </p:cNvPr>
          <p:cNvSpPr>
            <a:spLocks noGrp="1"/>
          </p:cNvSpPr>
          <p:nvPr>
            <p:ph type="title"/>
          </p:nvPr>
        </p:nvSpPr>
        <p:spPr/>
        <p:txBody>
          <a:bodyPr/>
          <a:lstStyle/>
          <a:p>
            <a:r>
              <a:rPr lang="en-US" dirty="0"/>
              <a:t>Overview of Legal Framework</a:t>
            </a:r>
          </a:p>
        </p:txBody>
      </p:sp>
      <p:sp>
        <p:nvSpPr>
          <p:cNvPr id="3" name="Content Placeholder 2">
            <a:extLst>
              <a:ext uri="{FF2B5EF4-FFF2-40B4-BE49-F238E27FC236}">
                <a16:creationId xmlns:a16="http://schemas.microsoft.com/office/drawing/2014/main" id="{9B38B72E-E69A-1C21-5F4D-F3C1972DC7C8}"/>
              </a:ext>
            </a:extLst>
          </p:cNvPr>
          <p:cNvSpPr>
            <a:spLocks noGrp="1"/>
          </p:cNvSpPr>
          <p:nvPr>
            <p:ph idx="1"/>
          </p:nvPr>
        </p:nvSpPr>
        <p:spPr/>
        <p:txBody>
          <a:bodyPr>
            <a:normAutofit fontScale="70000" lnSpcReduction="20000"/>
          </a:bodyPr>
          <a:lstStyle/>
          <a:p>
            <a:r>
              <a:rPr lang="en-US" dirty="0"/>
              <a:t>New Jersey Student Learning Standards</a:t>
            </a:r>
          </a:p>
          <a:p>
            <a:r>
              <a:rPr lang="en-US" dirty="0"/>
              <a:t>Digital Citizenship</a:t>
            </a:r>
          </a:p>
          <a:p>
            <a:r>
              <a:rPr lang="en-US" dirty="0"/>
              <a:t>Memorandum of Agreement between Education and Law Enforcement</a:t>
            </a:r>
          </a:p>
          <a:p>
            <a:r>
              <a:rPr lang="en-US" dirty="0"/>
              <a:t>New Jersey Law Against Discrimination and other state and federal anti-discrimination laws - NJDCR Guidance on Algorithmic Discrimination</a:t>
            </a:r>
          </a:p>
          <a:p>
            <a:r>
              <a:rPr lang="en-US" dirty="0"/>
              <a:t>New Jersey’s Anti-Bullying Bill of Rights</a:t>
            </a:r>
          </a:p>
          <a:p>
            <a:r>
              <a:rPr lang="en-US" dirty="0"/>
              <a:t>IDEA and Section 504</a:t>
            </a:r>
          </a:p>
          <a:p>
            <a:r>
              <a:rPr lang="en-US" dirty="0"/>
              <a:t>Multilingual Learners - Duty to Effectively Communicate</a:t>
            </a:r>
          </a:p>
          <a:p>
            <a:r>
              <a:rPr lang="en-US" dirty="0"/>
              <a:t>New State and Federal Laws Addressing Deepfakes</a:t>
            </a:r>
          </a:p>
          <a:p>
            <a:r>
              <a:rPr lang="en-US" dirty="0"/>
              <a:t>New State Law on Student Use of Internet Enabled Devices</a:t>
            </a:r>
          </a:p>
          <a:p>
            <a:r>
              <a:rPr lang="en-US" dirty="0"/>
              <a:t>Cybersecurity</a:t>
            </a:r>
          </a:p>
          <a:p>
            <a:r>
              <a:rPr lang="en-US" dirty="0"/>
              <a:t>FERPA, HIPAA and Other Laws Protecting Privacy Rights</a:t>
            </a:r>
          </a:p>
          <a:p>
            <a:endParaRPr lang="en-US" dirty="0"/>
          </a:p>
        </p:txBody>
      </p:sp>
      <p:sp>
        <p:nvSpPr>
          <p:cNvPr id="4" name="Slide Number Placeholder 3">
            <a:extLst>
              <a:ext uri="{FF2B5EF4-FFF2-40B4-BE49-F238E27FC236}">
                <a16:creationId xmlns:a16="http://schemas.microsoft.com/office/drawing/2014/main" id="{BB67CAFA-A4FE-EF5F-3B4A-9D7F69E76DA3}"/>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40</a:t>
            </a:fld>
            <a:endParaRPr lang="en-US" dirty="0">
              <a:solidFill>
                <a:prstClr val="black">
                  <a:tint val="75000"/>
                </a:prstClr>
              </a:solidFill>
            </a:endParaRPr>
          </a:p>
        </p:txBody>
      </p:sp>
    </p:spTree>
    <p:extLst>
      <p:ext uri="{BB962C8B-B14F-4D97-AF65-F5344CB8AC3E}">
        <p14:creationId xmlns:p14="http://schemas.microsoft.com/office/powerpoint/2010/main" val="3215059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69DB-FA20-3DCF-3EE2-2FD2AB3FCABF}"/>
              </a:ext>
            </a:extLst>
          </p:cNvPr>
          <p:cNvSpPr>
            <a:spLocks noGrp="1"/>
          </p:cNvSpPr>
          <p:nvPr>
            <p:ph type="title"/>
          </p:nvPr>
        </p:nvSpPr>
        <p:spPr/>
        <p:txBody>
          <a:bodyPr/>
          <a:lstStyle/>
          <a:p>
            <a:r>
              <a:rPr lang="en-US" dirty="0"/>
              <a:t>Things We Can’t Do …</a:t>
            </a:r>
          </a:p>
        </p:txBody>
      </p:sp>
      <p:sp>
        <p:nvSpPr>
          <p:cNvPr id="3" name="Content Placeholder 2">
            <a:extLst>
              <a:ext uri="{FF2B5EF4-FFF2-40B4-BE49-F238E27FC236}">
                <a16:creationId xmlns:a16="http://schemas.microsoft.com/office/drawing/2014/main" id="{009F371A-E124-0A5E-87CE-358C529B3E6E}"/>
              </a:ext>
            </a:extLst>
          </p:cNvPr>
          <p:cNvSpPr>
            <a:spLocks noGrp="1"/>
          </p:cNvSpPr>
          <p:nvPr>
            <p:ph idx="1"/>
          </p:nvPr>
        </p:nvSpPr>
        <p:spPr/>
        <p:txBody>
          <a:bodyPr>
            <a:normAutofit fontScale="85000" lnSpcReduction="10000"/>
          </a:bodyPr>
          <a:lstStyle/>
          <a:p>
            <a:r>
              <a:rPr lang="en-US" dirty="0"/>
              <a:t>Claim a Lack of Understanding and Therefore Lack of Responsibility for Biased, Inaccurate, or Unresponsive Information</a:t>
            </a:r>
          </a:p>
          <a:p>
            <a:r>
              <a:rPr lang="en-US" dirty="0"/>
              <a:t>Passively Sit Back and Wait for Other School Districts to “Figure Out” AI before your school district acts</a:t>
            </a:r>
          </a:p>
          <a:p>
            <a:r>
              <a:rPr lang="en-US" dirty="0"/>
              <a:t>Allow or Encourage Unbridled Use by School Leaders, Staff and Students with No Guardrails</a:t>
            </a:r>
          </a:p>
          <a:p>
            <a:r>
              <a:rPr lang="en-US" dirty="0"/>
              <a:t>Fail to Recognize Our Duty of Care to Students and Staff and Take Reasonable Steps to Mitigate Crimes</a:t>
            </a:r>
          </a:p>
          <a:p>
            <a:r>
              <a:rPr lang="en-US" dirty="0"/>
              <a:t>Fail to Recognize Potential Crimes and Reporting Obligations</a:t>
            </a:r>
          </a:p>
          <a:p>
            <a:endParaRPr lang="en-US" dirty="0"/>
          </a:p>
        </p:txBody>
      </p:sp>
      <p:sp>
        <p:nvSpPr>
          <p:cNvPr id="4" name="Slide Number Placeholder 3">
            <a:extLst>
              <a:ext uri="{FF2B5EF4-FFF2-40B4-BE49-F238E27FC236}">
                <a16:creationId xmlns:a16="http://schemas.microsoft.com/office/drawing/2014/main" id="{39E839AF-A676-0B9E-4F86-3E7E032BAEAD}"/>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41</a:t>
            </a:fld>
            <a:endParaRPr lang="en-US" dirty="0">
              <a:solidFill>
                <a:prstClr val="black">
                  <a:tint val="75000"/>
                </a:prstClr>
              </a:solidFill>
            </a:endParaRPr>
          </a:p>
        </p:txBody>
      </p:sp>
    </p:spTree>
    <p:extLst>
      <p:ext uri="{BB962C8B-B14F-4D97-AF65-F5344CB8AC3E}">
        <p14:creationId xmlns:p14="http://schemas.microsoft.com/office/powerpoint/2010/main" val="10455373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067"/>
        <p:cNvGrpSpPr/>
        <p:nvPr/>
      </p:nvGrpSpPr>
      <p:grpSpPr>
        <a:xfrm>
          <a:off x="0" y="0"/>
          <a:ext cx="0" cy="0"/>
          <a:chOff x="0" y="0"/>
          <a:chExt cx="0" cy="0"/>
        </a:xfrm>
      </p:grpSpPr>
      <p:sp>
        <p:nvSpPr>
          <p:cNvPr id="1068" name="Google Shape;1068;p131"/>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The internet ecosystem is biased and AI responds to this:</a:t>
            </a:r>
            <a:endParaRPr/>
          </a:p>
        </p:txBody>
      </p:sp>
      <p:sp>
        <p:nvSpPr>
          <p:cNvPr id="1069" name="Google Shape;1069;p131"/>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dirty="0"/>
          </a:p>
        </p:txBody>
      </p:sp>
      <p:pic>
        <p:nvPicPr>
          <p:cNvPr id="1070" name="Google Shape;1070;p131"/>
          <p:cNvPicPr preferRelativeResize="0"/>
          <p:nvPr/>
        </p:nvPicPr>
        <p:blipFill>
          <a:blip r:embed="rId3">
            <a:alphaModFix/>
          </a:blip>
          <a:stretch>
            <a:fillRect/>
          </a:stretch>
        </p:blipFill>
        <p:spPr>
          <a:xfrm>
            <a:off x="2996335" y="2646621"/>
            <a:ext cx="3059437" cy="3991025"/>
          </a:xfrm>
          <a:prstGeom prst="rect">
            <a:avLst/>
          </a:prstGeom>
          <a:noFill/>
          <a:ln>
            <a:noFill/>
          </a:ln>
        </p:spPr>
      </p:pic>
    </p:spTree>
    <p:extLst>
      <p:ext uri="{BB962C8B-B14F-4D97-AF65-F5344CB8AC3E}">
        <p14:creationId xmlns:p14="http://schemas.microsoft.com/office/powerpoint/2010/main" val="1621413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074"/>
        <p:cNvGrpSpPr/>
        <p:nvPr/>
      </p:nvGrpSpPr>
      <p:grpSpPr>
        <a:xfrm>
          <a:off x="0" y="0"/>
          <a:ext cx="0" cy="0"/>
          <a:chOff x="0" y="0"/>
          <a:chExt cx="0" cy="0"/>
        </a:xfrm>
      </p:grpSpPr>
      <p:sp>
        <p:nvSpPr>
          <p:cNvPr id="1075" name="Google Shape;1075;p132"/>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r>
              <a:rPr lang="en"/>
              <a:t>Both were first time prompt searches </a:t>
            </a:r>
            <a:endParaRPr/>
          </a:p>
        </p:txBody>
      </p:sp>
      <p:sp>
        <p:nvSpPr>
          <p:cNvPr id="1076" name="Google Shape;1076;p132"/>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077" name="Google Shape;1077;p132"/>
          <p:cNvPicPr preferRelativeResize="0"/>
          <p:nvPr/>
        </p:nvPicPr>
        <p:blipFill>
          <a:blip r:embed="rId3">
            <a:alphaModFix/>
          </a:blip>
          <a:stretch>
            <a:fillRect/>
          </a:stretch>
        </p:blipFill>
        <p:spPr>
          <a:xfrm>
            <a:off x="2922050" y="2009725"/>
            <a:ext cx="3710908" cy="3991024"/>
          </a:xfrm>
          <a:prstGeom prst="rect">
            <a:avLst/>
          </a:prstGeom>
          <a:noFill/>
          <a:ln>
            <a:noFill/>
          </a:ln>
        </p:spPr>
      </p:pic>
    </p:spTree>
    <p:extLst>
      <p:ext uri="{BB962C8B-B14F-4D97-AF65-F5344CB8AC3E}">
        <p14:creationId xmlns:p14="http://schemas.microsoft.com/office/powerpoint/2010/main" val="39848237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81"/>
        <p:cNvGrpSpPr/>
        <p:nvPr/>
      </p:nvGrpSpPr>
      <p:grpSpPr>
        <a:xfrm>
          <a:off x="0" y="0"/>
          <a:ext cx="0" cy="0"/>
          <a:chOff x="0" y="0"/>
          <a:chExt cx="0" cy="0"/>
        </a:xfrm>
      </p:grpSpPr>
      <p:sp>
        <p:nvSpPr>
          <p:cNvPr id="1082" name="Google Shape;1082;p133"/>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endParaRPr/>
          </a:p>
        </p:txBody>
      </p:sp>
      <p:sp>
        <p:nvSpPr>
          <p:cNvPr id="1083" name="Google Shape;1083;p133"/>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084" name="Google Shape;1084;p133"/>
          <p:cNvPicPr preferRelativeResize="0"/>
          <p:nvPr/>
        </p:nvPicPr>
        <p:blipFill>
          <a:blip r:embed="rId3">
            <a:alphaModFix/>
          </a:blip>
          <a:stretch>
            <a:fillRect/>
          </a:stretch>
        </p:blipFill>
        <p:spPr>
          <a:xfrm>
            <a:off x="2412389" y="857251"/>
            <a:ext cx="4319222" cy="5143501"/>
          </a:xfrm>
          <a:prstGeom prst="rect">
            <a:avLst/>
          </a:prstGeom>
          <a:noFill/>
          <a:ln>
            <a:noFill/>
          </a:ln>
        </p:spPr>
      </p:pic>
    </p:spTree>
    <p:extLst>
      <p:ext uri="{BB962C8B-B14F-4D97-AF65-F5344CB8AC3E}">
        <p14:creationId xmlns:p14="http://schemas.microsoft.com/office/powerpoint/2010/main" val="1139738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88"/>
        <p:cNvGrpSpPr/>
        <p:nvPr/>
      </p:nvGrpSpPr>
      <p:grpSpPr>
        <a:xfrm>
          <a:off x="0" y="0"/>
          <a:ext cx="0" cy="0"/>
          <a:chOff x="0" y="0"/>
          <a:chExt cx="0" cy="0"/>
        </a:xfrm>
      </p:grpSpPr>
      <p:sp>
        <p:nvSpPr>
          <p:cNvPr id="1089" name="Google Shape;1089;p134"/>
          <p:cNvSpPr txBox="1">
            <a:spLocks noGrp="1"/>
          </p:cNvSpPr>
          <p:nvPr>
            <p:ph type="title"/>
          </p:nvPr>
        </p:nvSpPr>
        <p:spPr>
          <a:xfrm>
            <a:off x="311700" y="1302275"/>
            <a:ext cx="8520600" cy="572700"/>
          </a:xfrm>
          <a:prstGeom prst="rect">
            <a:avLst/>
          </a:prstGeom>
        </p:spPr>
        <p:txBody>
          <a:bodyPr spcFirstLastPara="1" wrap="square" lIns="91425" tIns="91425" rIns="91425" bIns="91425" anchor="t" anchorCtr="0">
            <a:normAutofit fontScale="90000"/>
          </a:bodyPr>
          <a:lstStyle/>
          <a:p>
            <a:endParaRPr/>
          </a:p>
        </p:txBody>
      </p:sp>
      <p:sp>
        <p:nvSpPr>
          <p:cNvPr id="1090" name="Google Shape;1090;p134"/>
          <p:cNvSpPr txBox="1">
            <a:spLocks noGrp="1"/>
          </p:cNvSpPr>
          <p:nvPr>
            <p:ph type="body" idx="1"/>
          </p:nvPr>
        </p:nvSpPr>
        <p:spPr>
          <a:xfrm>
            <a:off x="311700" y="2009725"/>
            <a:ext cx="8520600" cy="3416400"/>
          </a:xfrm>
          <a:prstGeom prst="rect">
            <a:avLst/>
          </a:prstGeom>
        </p:spPr>
        <p:txBody>
          <a:bodyPr spcFirstLastPara="1" wrap="square" lIns="91425" tIns="91425" rIns="91425" bIns="91425" anchor="t" anchorCtr="0">
            <a:normAutofit/>
          </a:bodyPr>
          <a:lstStyle/>
          <a:p>
            <a:pPr marL="0" indent="0">
              <a:spcAft>
                <a:spcPts val="1200"/>
              </a:spcAft>
              <a:buNone/>
            </a:pPr>
            <a:endParaRPr/>
          </a:p>
        </p:txBody>
      </p:sp>
      <p:pic>
        <p:nvPicPr>
          <p:cNvPr id="1091" name="Google Shape;1091;p134"/>
          <p:cNvPicPr preferRelativeResize="0"/>
          <p:nvPr/>
        </p:nvPicPr>
        <p:blipFill>
          <a:blip r:embed="rId3">
            <a:alphaModFix/>
          </a:blip>
          <a:stretch>
            <a:fillRect/>
          </a:stretch>
        </p:blipFill>
        <p:spPr>
          <a:xfrm>
            <a:off x="2226994" y="857251"/>
            <a:ext cx="4690012" cy="5143499"/>
          </a:xfrm>
          <a:prstGeom prst="rect">
            <a:avLst/>
          </a:prstGeom>
          <a:noFill/>
          <a:ln>
            <a:noFill/>
          </a:ln>
        </p:spPr>
      </p:pic>
    </p:spTree>
    <p:extLst>
      <p:ext uri="{BB962C8B-B14F-4D97-AF65-F5344CB8AC3E}">
        <p14:creationId xmlns:p14="http://schemas.microsoft.com/office/powerpoint/2010/main" val="13380886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095"/>
        <p:cNvGrpSpPr/>
        <p:nvPr/>
      </p:nvGrpSpPr>
      <p:grpSpPr>
        <a:xfrm>
          <a:off x="0" y="0"/>
          <a:ext cx="0" cy="0"/>
          <a:chOff x="0" y="0"/>
          <a:chExt cx="0" cy="0"/>
        </a:xfrm>
      </p:grpSpPr>
      <p:pic>
        <p:nvPicPr>
          <p:cNvPr id="1096" name="Google Shape;1096;p135" descr="image.png"/>
          <p:cNvPicPr preferRelativeResize="0"/>
          <p:nvPr/>
        </p:nvPicPr>
        <p:blipFill rotWithShape="1">
          <a:blip r:embed="rId3">
            <a:alphaModFix/>
          </a:blip>
          <a:srcRect/>
          <a:stretch/>
        </p:blipFill>
        <p:spPr>
          <a:xfrm>
            <a:off x="0" y="857250"/>
            <a:ext cx="9144000" cy="5143500"/>
          </a:xfrm>
          <a:prstGeom prst="rect">
            <a:avLst/>
          </a:prstGeom>
          <a:noFill/>
          <a:ln>
            <a:noFill/>
          </a:ln>
        </p:spPr>
      </p:pic>
      <p:pic>
        <p:nvPicPr>
          <p:cNvPr id="1097" name="Google Shape;1097;p135" descr="image.png"/>
          <p:cNvPicPr preferRelativeResize="0"/>
          <p:nvPr/>
        </p:nvPicPr>
        <p:blipFill rotWithShape="1">
          <a:blip r:embed="rId4">
            <a:alphaModFix/>
          </a:blip>
          <a:srcRect/>
          <a:stretch/>
        </p:blipFill>
        <p:spPr>
          <a:xfrm>
            <a:off x="4786314" y="2350294"/>
            <a:ext cx="3929063" cy="2857500"/>
          </a:xfrm>
          <a:prstGeom prst="rect">
            <a:avLst/>
          </a:prstGeom>
          <a:noFill/>
          <a:ln>
            <a:noFill/>
          </a:ln>
        </p:spPr>
      </p:pic>
      <p:sp>
        <p:nvSpPr>
          <p:cNvPr id="1098" name="Google Shape;1098;p135"/>
          <p:cNvSpPr txBox="1"/>
          <p:nvPr/>
        </p:nvSpPr>
        <p:spPr>
          <a:xfrm>
            <a:off x="428625" y="1143000"/>
            <a:ext cx="8701200" cy="369300"/>
          </a:xfrm>
          <a:prstGeom prst="rect">
            <a:avLst/>
          </a:prstGeom>
          <a:noFill/>
          <a:ln>
            <a:noFill/>
          </a:ln>
        </p:spPr>
        <p:txBody>
          <a:bodyPr spcFirstLastPara="1" wrap="square" lIns="0" tIns="0" rIns="0" bIns="0" anchor="t" anchorCtr="0">
            <a:spAutoFit/>
          </a:bodyPr>
          <a:lstStyle/>
          <a:p>
            <a:pPr>
              <a:buClr>
                <a:srgbClr val="000000"/>
              </a:buClr>
            </a:pPr>
            <a:r>
              <a:rPr lang="en" sz="2400" b="1" kern="0">
                <a:solidFill>
                  <a:srgbClr val="0F172A"/>
                </a:solidFill>
                <a:latin typeface="Urbanist"/>
                <a:ea typeface="Urbanist"/>
                <a:cs typeface="Urbanist"/>
                <a:sym typeface="Urbanist"/>
              </a:rPr>
              <a:t>The "Grounded" AI Difference</a:t>
            </a:r>
            <a:endParaRPr sz="1100" kern="0">
              <a:solidFill>
                <a:srgbClr val="000000"/>
              </a:solidFill>
              <a:latin typeface="Arial"/>
              <a:cs typeface="Arial"/>
              <a:sym typeface="Arial"/>
            </a:endParaRPr>
          </a:p>
        </p:txBody>
      </p:sp>
      <p:sp>
        <p:nvSpPr>
          <p:cNvPr id="1099" name="Google Shape;1099;p135"/>
          <p:cNvSpPr/>
          <p:nvPr/>
        </p:nvSpPr>
        <p:spPr>
          <a:xfrm>
            <a:off x="428625" y="1614488"/>
            <a:ext cx="8286900" cy="14400"/>
          </a:xfrm>
          <a:prstGeom prst="rect">
            <a:avLst/>
          </a:prstGeom>
          <a:solidFill>
            <a:srgbClr val="F1F5F9"/>
          </a:solidFill>
          <a:ln>
            <a:noFill/>
          </a:ln>
        </p:spPr>
        <p:txBody>
          <a:bodyPr spcFirstLastPara="1" wrap="square" lIns="68575" tIns="34275" rIns="68575" bIns="34275" anchor="ctr" anchorCtr="0">
            <a:noAutofit/>
          </a:bodyPr>
          <a:lstStyle/>
          <a:p>
            <a:pPr algn="ctr">
              <a:buClr>
                <a:srgbClr val="000000"/>
              </a:buClr>
            </a:pPr>
            <a:endParaRPr sz="1400" kern="0">
              <a:solidFill>
                <a:srgbClr val="000000"/>
              </a:solidFill>
              <a:latin typeface="Calibri"/>
              <a:ea typeface="Calibri"/>
              <a:cs typeface="Calibri"/>
              <a:sym typeface="Calibri"/>
            </a:endParaRPr>
          </a:p>
        </p:txBody>
      </p:sp>
      <p:sp>
        <p:nvSpPr>
          <p:cNvPr id="1100" name="Google Shape;1100;p135"/>
          <p:cNvSpPr txBox="1"/>
          <p:nvPr/>
        </p:nvSpPr>
        <p:spPr>
          <a:xfrm>
            <a:off x="428625" y="2436019"/>
            <a:ext cx="4125600" cy="231000"/>
          </a:xfrm>
          <a:prstGeom prst="rect">
            <a:avLst/>
          </a:prstGeom>
          <a:noFill/>
          <a:ln>
            <a:noFill/>
          </a:ln>
        </p:spPr>
        <p:txBody>
          <a:bodyPr spcFirstLastPara="1" wrap="square" lIns="0" tIns="0" rIns="0" bIns="0" anchor="t" anchorCtr="0">
            <a:spAutoFit/>
          </a:bodyPr>
          <a:lstStyle/>
          <a:p>
            <a:pPr>
              <a:buClr>
                <a:srgbClr val="000000"/>
              </a:buClr>
            </a:pPr>
            <a:r>
              <a:rPr lang="en" sz="1500" b="1" kern="0">
                <a:solidFill>
                  <a:srgbClr val="0F172A"/>
                </a:solidFill>
                <a:latin typeface="Urbanist"/>
                <a:ea typeface="Urbanist"/>
                <a:cs typeface="Urbanist"/>
                <a:sym typeface="Urbanist"/>
              </a:rPr>
              <a:t>Your Data, Your Truth</a:t>
            </a:r>
            <a:endParaRPr sz="1100" kern="0">
              <a:solidFill>
                <a:srgbClr val="000000"/>
              </a:solidFill>
              <a:latin typeface="Arial"/>
              <a:cs typeface="Arial"/>
              <a:sym typeface="Arial"/>
            </a:endParaRPr>
          </a:p>
        </p:txBody>
      </p:sp>
      <p:sp>
        <p:nvSpPr>
          <p:cNvPr id="1101" name="Google Shape;1101;p135"/>
          <p:cNvSpPr txBox="1"/>
          <p:nvPr/>
        </p:nvSpPr>
        <p:spPr>
          <a:xfrm>
            <a:off x="428625" y="2807494"/>
            <a:ext cx="3929100" cy="689420"/>
          </a:xfrm>
          <a:prstGeom prst="rect">
            <a:avLst/>
          </a:prstGeom>
          <a:noFill/>
          <a:ln>
            <a:noFill/>
          </a:ln>
        </p:spPr>
        <p:txBody>
          <a:bodyPr spcFirstLastPara="1" wrap="square" lIns="0" tIns="0" rIns="0" bIns="0" anchor="t" anchorCtr="0">
            <a:spAutoFit/>
          </a:bodyPr>
          <a:lstStyle/>
          <a:p>
            <a:pPr>
              <a:lnSpc>
                <a:spcPct val="160000"/>
              </a:lnSpc>
              <a:buClr>
                <a:srgbClr val="000000"/>
              </a:buClr>
            </a:pPr>
            <a:r>
              <a:rPr lang="en" sz="1400" kern="0">
                <a:solidFill>
                  <a:srgbClr val="334155"/>
                </a:solidFill>
                <a:latin typeface="Inter"/>
                <a:ea typeface="Inter"/>
                <a:cs typeface="Inter"/>
                <a:sym typeface="Inter"/>
              </a:rPr>
              <a:t>NotebookLM is </a:t>
            </a:r>
            <a:r>
              <a:rPr lang="en" sz="1400" b="1" kern="0">
                <a:solidFill>
                  <a:srgbClr val="334155"/>
                </a:solidFill>
                <a:latin typeface="Inter"/>
                <a:ea typeface="Inter"/>
                <a:cs typeface="Inter"/>
                <a:sym typeface="Inter"/>
              </a:rPr>
              <a:t>grounded</a:t>
            </a:r>
            <a:r>
              <a:rPr lang="en" sz="1400" kern="0">
                <a:solidFill>
                  <a:srgbClr val="334155"/>
                </a:solidFill>
                <a:latin typeface="Inter"/>
                <a:ea typeface="Inter"/>
                <a:cs typeface="Inter"/>
                <a:sym typeface="Inter"/>
              </a:rPr>
              <a:t> in the specific documents you upload.</a:t>
            </a:r>
            <a:endParaRPr sz="1400" kern="0">
              <a:solidFill>
                <a:srgbClr val="000000"/>
              </a:solidFill>
              <a:latin typeface="Arial"/>
              <a:cs typeface="Arial"/>
              <a:sym typeface="Arial"/>
            </a:endParaRPr>
          </a:p>
        </p:txBody>
      </p:sp>
      <p:pic>
        <p:nvPicPr>
          <p:cNvPr id="1102" name="Google Shape;1102;p135" descr="image.png"/>
          <p:cNvPicPr preferRelativeResize="0"/>
          <p:nvPr/>
        </p:nvPicPr>
        <p:blipFill rotWithShape="1">
          <a:blip r:embed="rId5">
            <a:alphaModFix/>
          </a:blip>
          <a:srcRect/>
          <a:stretch/>
        </p:blipFill>
        <p:spPr>
          <a:xfrm>
            <a:off x="4793457" y="2357439"/>
            <a:ext cx="3914775" cy="2843213"/>
          </a:xfrm>
          <a:prstGeom prst="rect">
            <a:avLst/>
          </a:prstGeom>
          <a:noFill/>
          <a:ln>
            <a:noFill/>
          </a:ln>
        </p:spPr>
      </p:pic>
      <p:sp>
        <p:nvSpPr>
          <p:cNvPr id="1103" name="Google Shape;1103;p135"/>
          <p:cNvSpPr txBox="1"/>
          <p:nvPr/>
        </p:nvSpPr>
        <p:spPr>
          <a:xfrm>
            <a:off x="492919" y="3636169"/>
            <a:ext cx="78600" cy="169200"/>
          </a:xfrm>
          <a:prstGeom prst="rect">
            <a:avLst/>
          </a:prstGeom>
          <a:noFill/>
          <a:ln>
            <a:noFill/>
          </a:ln>
        </p:spPr>
        <p:txBody>
          <a:bodyPr spcFirstLastPara="1" wrap="square" lIns="0" tIns="0" rIns="0" bIns="0" anchor="t" anchorCtr="0">
            <a:spAutoFit/>
          </a:bodyPr>
          <a:lstStyle/>
          <a:p>
            <a:pPr>
              <a:buClr>
                <a:srgbClr val="000000"/>
              </a:buClr>
            </a:pPr>
            <a:r>
              <a:rPr lang="en" sz="1100" kern="0">
                <a:solidFill>
                  <a:srgbClr val="334155"/>
                </a:solidFill>
                <a:latin typeface="Inter"/>
                <a:ea typeface="Inter"/>
                <a:cs typeface="Inter"/>
                <a:sym typeface="Inter"/>
              </a:rPr>
              <a:t>•</a:t>
            </a:r>
            <a:endParaRPr sz="1100" kern="0">
              <a:solidFill>
                <a:srgbClr val="000000"/>
              </a:solidFill>
              <a:latin typeface="Arial"/>
              <a:cs typeface="Arial"/>
              <a:sym typeface="Arial"/>
            </a:endParaRPr>
          </a:p>
        </p:txBody>
      </p:sp>
      <p:sp>
        <p:nvSpPr>
          <p:cNvPr id="1104" name="Google Shape;1104;p135"/>
          <p:cNvSpPr txBox="1"/>
          <p:nvPr/>
        </p:nvSpPr>
        <p:spPr>
          <a:xfrm>
            <a:off x="571500" y="3636170"/>
            <a:ext cx="3786300" cy="270843"/>
          </a:xfrm>
          <a:prstGeom prst="rect">
            <a:avLst/>
          </a:prstGeom>
          <a:noFill/>
          <a:ln>
            <a:noFill/>
          </a:ln>
        </p:spPr>
        <p:txBody>
          <a:bodyPr spcFirstLastPara="1" wrap="square" lIns="78575" tIns="0" rIns="0" bIns="0" anchor="t" anchorCtr="0">
            <a:spAutoFit/>
          </a:bodyPr>
          <a:lstStyle/>
          <a:p>
            <a:pPr>
              <a:lnSpc>
                <a:spcPct val="160000"/>
              </a:lnSpc>
              <a:buClr>
                <a:srgbClr val="000000"/>
              </a:buClr>
            </a:pPr>
            <a:r>
              <a:rPr lang="en" sz="1100" b="1" kern="0">
                <a:solidFill>
                  <a:srgbClr val="334155"/>
                </a:solidFill>
                <a:latin typeface="Inter"/>
                <a:ea typeface="Inter"/>
                <a:cs typeface="Inter"/>
                <a:sym typeface="Inter"/>
              </a:rPr>
              <a:t>Hallucinations:</a:t>
            </a:r>
            <a:r>
              <a:rPr lang="en" sz="1100" kern="0">
                <a:solidFill>
                  <a:srgbClr val="334155"/>
                </a:solidFill>
                <a:latin typeface="Inter"/>
                <a:ea typeface="Inter"/>
                <a:cs typeface="Inter"/>
                <a:sym typeface="Inter"/>
              </a:rPr>
              <a:t> It answers ONLY based on your sources.</a:t>
            </a:r>
            <a:endParaRPr sz="1100" kern="0">
              <a:solidFill>
                <a:srgbClr val="000000"/>
              </a:solidFill>
              <a:latin typeface="Arial"/>
              <a:cs typeface="Arial"/>
              <a:sym typeface="Arial"/>
            </a:endParaRPr>
          </a:p>
        </p:txBody>
      </p:sp>
      <p:sp>
        <p:nvSpPr>
          <p:cNvPr id="1105" name="Google Shape;1105;p135"/>
          <p:cNvSpPr txBox="1"/>
          <p:nvPr/>
        </p:nvSpPr>
        <p:spPr>
          <a:xfrm>
            <a:off x="492919" y="4093369"/>
            <a:ext cx="78600" cy="169200"/>
          </a:xfrm>
          <a:prstGeom prst="rect">
            <a:avLst/>
          </a:prstGeom>
          <a:noFill/>
          <a:ln>
            <a:noFill/>
          </a:ln>
        </p:spPr>
        <p:txBody>
          <a:bodyPr spcFirstLastPara="1" wrap="square" lIns="0" tIns="0" rIns="0" bIns="0" anchor="t" anchorCtr="0">
            <a:spAutoFit/>
          </a:bodyPr>
          <a:lstStyle/>
          <a:p>
            <a:pPr>
              <a:buClr>
                <a:srgbClr val="000000"/>
              </a:buClr>
            </a:pPr>
            <a:r>
              <a:rPr lang="en" sz="1100" kern="0">
                <a:solidFill>
                  <a:srgbClr val="334155"/>
                </a:solidFill>
                <a:latin typeface="Inter"/>
                <a:ea typeface="Inter"/>
                <a:cs typeface="Inter"/>
                <a:sym typeface="Inter"/>
              </a:rPr>
              <a:t>•</a:t>
            </a:r>
            <a:endParaRPr sz="1100" kern="0">
              <a:solidFill>
                <a:srgbClr val="000000"/>
              </a:solidFill>
              <a:latin typeface="Arial"/>
              <a:cs typeface="Arial"/>
              <a:sym typeface="Arial"/>
            </a:endParaRPr>
          </a:p>
        </p:txBody>
      </p:sp>
      <p:sp>
        <p:nvSpPr>
          <p:cNvPr id="1106" name="Google Shape;1106;p135"/>
          <p:cNvSpPr txBox="1"/>
          <p:nvPr/>
        </p:nvSpPr>
        <p:spPr>
          <a:xfrm>
            <a:off x="571500" y="4093370"/>
            <a:ext cx="3786300" cy="541687"/>
          </a:xfrm>
          <a:prstGeom prst="rect">
            <a:avLst/>
          </a:prstGeom>
          <a:noFill/>
          <a:ln>
            <a:noFill/>
          </a:ln>
        </p:spPr>
        <p:txBody>
          <a:bodyPr spcFirstLastPara="1" wrap="square" lIns="78575" tIns="0" rIns="0" bIns="0" anchor="t" anchorCtr="0">
            <a:spAutoFit/>
          </a:bodyPr>
          <a:lstStyle/>
          <a:p>
            <a:pPr>
              <a:lnSpc>
                <a:spcPct val="160000"/>
              </a:lnSpc>
              <a:buClr>
                <a:srgbClr val="000000"/>
              </a:buClr>
            </a:pPr>
            <a:r>
              <a:rPr lang="en" sz="1100" b="1" kern="0">
                <a:solidFill>
                  <a:srgbClr val="334155"/>
                </a:solidFill>
                <a:latin typeface="Inter"/>
                <a:ea typeface="Inter"/>
                <a:cs typeface="Inter"/>
                <a:sym typeface="Inter"/>
              </a:rPr>
              <a:t>Citations:</a:t>
            </a:r>
            <a:r>
              <a:rPr lang="en" sz="1100" kern="0">
                <a:solidFill>
                  <a:srgbClr val="334155"/>
                </a:solidFill>
                <a:latin typeface="Inter"/>
                <a:ea typeface="Inter"/>
                <a:cs typeface="Inter"/>
                <a:sym typeface="Inter"/>
              </a:rPr>
              <a:t> Every answer includes clickable footnotes pointing to the exact location in your document.</a:t>
            </a:r>
            <a:endParaRPr sz="1100" kern="0">
              <a:solidFill>
                <a:srgbClr val="000000"/>
              </a:solidFill>
              <a:latin typeface="Arial"/>
              <a:cs typeface="Arial"/>
              <a:sym typeface="Arial"/>
            </a:endParaRPr>
          </a:p>
        </p:txBody>
      </p:sp>
      <p:sp>
        <p:nvSpPr>
          <p:cNvPr id="1107" name="Google Shape;1107;p135"/>
          <p:cNvSpPr txBox="1"/>
          <p:nvPr/>
        </p:nvSpPr>
        <p:spPr>
          <a:xfrm>
            <a:off x="492919" y="4550569"/>
            <a:ext cx="78600" cy="169200"/>
          </a:xfrm>
          <a:prstGeom prst="rect">
            <a:avLst/>
          </a:prstGeom>
          <a:noFill/>
          <a:ln>
            <a:noFill/>
          </a:ln>
        </p:spPr>
        <p:txBody>
          <a:bodyPr spcFirstLastPara="1" wrap="square" lIns="0" tIns="0" rIns="0" bIns="0" anchor="t" anchorCtr="0">
            <a:spAutoFit/>
          </a:bodyPr>
          <a:lstStyle/>
          <a:p>
            <a:pPr>
              <a:buClr>
                <a:srgbClr val="000000"/>
              </a:buClr>
            </a:pPr>
            <a:r>
              <a:rPr lang="en" sz="1100" kern="0">
                <a:solidFill>
                  <a:srgbClr val="334155"/>
                </a:solidFill>
                <a:latin typeface="Inter"/>
                <a:ea typeface="Inter"/>
                <a:cs typeface="Inter"/>
                <a:sym typeface="Inter"/>
              </a:rPr>
              <a:t>•</a:t>
            </a:r>
            <a:endParaRPr sz="1100" kern="0">
              <a:solidFill>
                <a:srgbClr val="000000"/>
              </a:solidFill>
              <a:latin typeface="Arial"/>
              <a:cs typeface="Arial"/>
              <a:sym typeface="Arial"/>
            </a:endParaRPr>
          </a:p>
        </p:txBody>
      </p:sp>
      <p:sp>
        <p:nvSpPr>
          <p:cNvPr id="1108" name="Google Shape;1108;p135"/>
          <p:cNvSpPr txBox="1"/>
          <p:nvPr/>
        </p:nvSpPr>
        <p:spPr>
          <a:xfrm>
            <a:off x="571500" y="4550570"/>
            <a:ext cx="3786300" cy="270843"/>
          </a:xfrm>
          <a:prstGeom prst="rect">
            <a:avLst/>
          </a:prstGeom>
          <a:noFill/>
          <a:ln>
            <a:noFill/>
          </a:ln>
        </p:spPr>
        <p:txBody>
          <a:bodyPr spcFirstLastPara="1" wrap="square" lIns="78575" tIns="0" rIns="0" bIns="0" anchor="t" anchorCtr="0">
            <a:spAutoFit/>
          </a:bodyPr>
          <a:lstStyle/>
          <a:p>
            <a:pPr>
              <a:lnSpc>
                <a:spcPct val="160000"/>
              </a:lnSpc>
              <a:buClr>
                <a:srgbClr val="000000"/>
              </a:buClr>
            </a:pPr>
            <a:r>
              <a:rPr lang="en" sz="1100" b="1" kern="0">
                <a:solidFill>
                  <a:srgbClr val="334155"/>
                </a:solidFill>
                <a:latin typeface="Inter"/>
                <a:ea typeface="Inter"/>
                <a:cs typeface="Inter"/>
                <a:sym typeface="Inter"/>
              </a:rPr>
              <a:t>Privacy:</a:t>
            </a:r>
            <a:r>
              <a:rPr lang="en" sz="1100" kern="0">
                <a:solidFill>
                  <a:srgbClr val="334155"/>
                </a:solidFill>
                <a:latin typeface="Inter"/>
                <a:ea typeface="Inter"/>
                <a:cs typeface="Inter"/>
                <a:sym typeface="Inter"/>
              </a:rPr>
              <a:t> Your data is not used to train the public model.</a:t>
            </a:r>
            <a:endParaRPr sz="1100" kern="0">
              <a:solidFill>
                <a:srgbClr val="000000"/>
              </a:solidFill>
              <a:latin typeface="Arial"/>
              <a:cs typeface="Arial"/>
              <a:sym typeface="Arial"/>
            </a:endParaRPr>
          </a:p>
        </p:txBody>
      </p:sp>
    </p:spTree>
    <p:extLst>
      <p:ext uri="{BB962C8B-B14F-4D97-AF65-F5344CB8AC3E}">
        <p14:creationId xmlns:p14="http://schemas.microsoft.com/office/powerpoint/2010/main" val="24961634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B173D-DF10-74EF-3C35-33D009A73EAC}"/>
              </a:ext>
            </a:extLst>
          </p:cNvPr>
          <p:cNvSpPr>
            <a:spLocks noGrp="1"/>
          </p:cNvSpPr>
          <p:nvPr>
            <p:ph type="title"/>
          </p:nvPr>
        </p:nvSpPr>
        <p:spPr/>
        <p:txBody>
          <a:bodyPr>
            <a:normAutofit fontScale="90000"/>
          </a:bodyPr>
          <a:lstStyle/>
          <a:p>
            <a:r>
              <a:rPr lang="en-US" dirty="0"/>
              <a:t>Resources on AI, Schools and the Law</a:t>
            </a:r>
          </a:p>
        </p:txBody>
      </p:sp>
      <p:sp>
        <p:nvSpPr>
          <p:cNvPr id="3" name="Content Placeholder 2">
            <a:extLst>
              <a:ext uri="{FF2B5EF4-FFF2-40B4-BE49-F238E27FC236}">
                <a16:creationId xmlns:a16="http://schemas.microsoft.com/office/drawing/2014/main" id="{22951E51-6277-6995-7A54-22283E9E75B3}"/>
              </a:ext>
            </a:extLst>
          </p:cNvPr>
          <p:cNvSpPr>
            <a:spLocks noGrp="1"/>
          </p:cNvSpPr>
          <p:nvPr>
            <p:ph idx="1"/>
          </p:nvPr>
        </p:nvSpPr>
        <p:spPr/>
        <p:txBody>
          <a:bodyPr>
            <a:normAutofit fontScale="92500"/>
          </a:bodyPr>
          <a:lstStyle/>
          <a:p>
            <a:pPr indent="-381000">
              <a:buSzPts val="2400"/>
            </a:pPr>
            <a:r>
              <a:rPr lang="en-US" dirty="0"/>
              <a:t>NJDOE </a:t>
            </a:r>
            <a:r>
              <a:rPr lang="en-US" dirty="0">
                <a:hlinkClick r:id="rId2"/>
              </a:rPr>
              <a:t>Webpage on Artificial Intelligence</a:t>
            </a:r>
            <a:endParaRPr lang="en-US" dirty="0"/>
          </a:p>
          <a:p>
            <a:pPr indent="-381000">
              <a:buSzPts val="2400"/>
            </a:pPr>
            <a:r>
              <a:rPr lang="en-US" dirty="0"/>
              <a:t>NJDCR </a:t>
            </a:r>
            <a:r>
              <a:rPr lang="en-US" dirty="0">
                <a:hlinkClick r:id="rId3"/>
              </a:rPr>
              <a:t>Guidance on Algorithmic Discrimination</a:t>
            </a:r>
            <a:endParaRPr lang="en-US" dirty="0"/>
          </a:p>
          <a:p>
            <a:pPr indent="-381000">
              <a:buSzPts val="2400"/>
            </a:pPr>
            <a:r>
              <a:rPr lang="en-US" dirty="0"/>
              <a:t>NJ </a:t>
            </a:r>
            <a:r>
              <a:rPr lang="en-US" dirty="0">
                <a:hlinkClick r:id="rId4"/>
              </a:rPr>
              <a:t>Memorandum of Agreement Between Education and Law Enforcement</a:t>
            </a:r>
            <a:endParaRPr lang="en-US" dirty="0"/>
          </a:p>
          <a:p>
            <a:pPr indent="-381000">
              <a:buSzPts val="2400"/>
            </a:pPr>
            <a:r>
              <a:rPr lang="en-US" dirty="0"/>
              <a:t>LEGAL ONE Article - </a:t>
            </a:r>
            <a:r>
              <a:rPr lang="en-US" u="sng" dirty="0">
                <a:solidFill>
                  <a:schemeClr val="hlink"/>
                </a:solidFill>
                <a:hlinkClick r:id="rId5"/>
              </a:rPr>
              <a:t>What Schools Should Know About New State and Federal Laws on Deepfakes</a:t>
            </a:r>
            <a:endParaRPr lang="en-US" u="sng" dirty="0">
              <a:solidFill>
                <a:schemeClr val="hlink"/>
              </a:solidFill>
            </a:endParaRPr>
          </a:p>
          <a:p>
            <a:pPr indent="-381000">
              <a:buSzPts val="2400"/>
            </a:pPr>
            <a:r>
              <a:rPr lang="en-US" dirty="0"/>
              <a:t>LEGAL ONE Podcast Episode on </a:t>
            </a:r>
            <a:r>
              <a:rPr lang="en-US" u="sng" dirty="0">
                <a:solidFill>
                  <a:schemeClr val="hlink"/>
                </a:solidFill>
                <a:hlinkClick r:id="rId6"/>
              </a:rPr>
              <a:t>AI, Deepfakes and the Law</a:t>
            </a:r>
            <a:endParaRPr lang="en-US" dirty="0"/>
          </a:p>
          <a:p>
            <a:endParaRPr lang="en-US" dirty="0"/>
          </a:p>
        </p:txBody>
      </p:sp>
      <p:sp>
        <p:nvSpPr>
          <p:cNvPr id="4" name="Slide Number Placeholder 3">
            <a:extLst>
              <a:ext uri="{FF2B5EF4-FFF2-40B4-BE49-F238E27FC236}">
                <a16:creationId xmlns:a16="http://schemas.microsoft.com/office/drawing/2014/main" id="{2D33A1DD-928F-461D-903D-23184A56CA0B}"/>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47</a:t>
            </a:fld>
            <a:endParaRPr lang="en-US" dirty="0">
              <a:solidFill>
                <a:prstClr val="black">
                  <a:tint val="75000"/>
                </a:prstClr>
              </a:solidFill>
            </a:endParaRPr>
          </a:p>
        </p:txBody>
      </p:sp>
    </p:spTree>
    <p:extLst>
      <p:ext uri="{BB962C8B-B14F-4D97-AF65-F5344CB8AC3E}">
        <p14:creationId xmlns:p14="http://schemas.microsoft.com/office/powerpoint/2010/main" val="3798642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B291D-FC9B-B7F5-2958-B05DA5B1BE4E}"/>
              </a:ext>
            </a:extLst>
          </p:cNvPr>
          <p:cNvSpPr>
            <a:spLocks noGrp="1"/>
          </p:cNvSpPr>
          <p:nvPr>
            <p:ph type="title"/>
          </p:nvPr>
        </p:nvSpPr>
        <p:spPr/>
        <p:txBody>
          <a:bodyPr/>
          <a:lstStyle/>
          <a:p>
            <a:r>
              <a:rPr lang="en-US" dirty="0"/>
              <a:t>Special education</a:t>
            </a:r>
          </a:p>
        </p:txBody>
      </p:sp>
    </p:spTree>
    <p:extLst>
      <p:ext uri="{BB962C8B-B14F-4D97-AF65-F5344CB8AC3E}">
        <p14:creationId xmlns:p14="http://schemas.microsoft.com/office/powerpoint/2010/main" val="5556702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25119-FC60-4A82-64E4-74D38767BB15}"/>
              </a:ext>
            </a:extLst>
          </p:cNvPr>
          <p:cNvSpPr>
            <a:spLocks noGrp="1"/>
          </p:cNvSpPr>
          <p:nvPr>
            <p:ph type="title"/>
          </p:nvPr>
        </p:nvSpPr>
        <p:spPr>
          <a:xfrm>
            <a:off x="457200" y="274638"/>
            <a:ext cx="8229600" cy="1143000"/>
          </a:xfrm>
        </p:spPr>
        <p:txBody>
          <a:bodyPr vert="horz" lIns="91440" tIns="45720" rIns="91440" bIns="45720" rtlCol="0" anchor="ctr">
            <a:normAutofit/>
          </a:bodyPr>
          <a:lstStyle/>
          <a:p>
            <a:pPr defTabSz="914400">
              <a:lnSpc>
                <a:spcPct val="90000"/>
              </a:lnSpc>
            </a:pPr>
            <a:r>
              <a:rPr lang="en-US" sz="3700" kern="1200"/>
              <a:t>P.L.2025, c.107</a:t>
            </a:r>
            <a:br>
              <a:rPr lang="en-US" sz="3700" kern="1200"/>
            </a:br>
            <a:r>
              <a:rPr lang="en-US" sz="3700" kern="1200"/>
              <a:t>(July 22, 2025)</a:t>
            </a:r>
          </a:p>
        </p:txBody>
      </p:sp>
      <p:sp>
        <p:nvSpPr>
          <p:cNvPr id="10" name="Text Placeholder 3">
            <a:extLst>
              <a:ext uri="{FF2B5EF4-FFF2-40B4-BE49-F238E27FC236}">
                <a16:creationId xmlns:a16="http://schemas.microsoft.com/office/drawing/2014/main" id="{87F2A8AC-6068-699A-DD43-E4BBAA9C54D4}"/>
              </a:ext>
            </a:extLst>
          </p:cNvPr>
          <p:cNvSpPr>
            <a:spLocks noGrp="1"/>
          </p:cNvSpPr>
          <p:nvPr>
            <p:ph sz="half" idx="1"/>
          </p:nvPr>
        </p:nvSpPr>
        <p:spPr>
          <a:xfrm>
            <a:off x="457200" y="1600200"/>
            <a:ext cx="4038600" cy="4525963"/>
          </a:xfrm>
        </p:spPr>
        <p:txBody>
          <a:bodyPr vert="horz" lIns="91440" tIns="45720" rIns="91440" bIns="45720" rtlCol="0">
            <a:normAutofit/>
          </a:bodyPr>
          <a:lstStyle/>
          <a:p>
            <a:pPr marL="285750" indent="-228600" defTabSz="914400">
              <a:lnSpc>
                <a:spcPct val="90000"/>
              </a:lnSpc>
              <a:buFont typeface="Arial" panose="020B0604020202020204" pitchFamily="34" charset="0"/>
              <a:buChar char="•"/>
            </a:pPr>
            <a:r>
              <a:rPr lang="en-US" sz="2400" b="1"/>
              <a:t>Annual review meetings.</a:t>
            </a:r>
          </a:p>
          <a:p>
            <a:pPr marL="285750" indent="-228600" defTabSz="914400">
              <a:lnSpc>
                <a:spcPct val="90000"/>
              </a:lnSpc>
              <a:buFont typeface="Arial" panose="020B0604020202020204" pitchFamily="34" charset="0"/>
              <a:buChar char="•"/>
            </a:pPr>
            <a:r>
              <a:rPr lang="en-US" sz="2400" b="1"/>
              <a:t>Written statement of the items to be discussed at the meeting.</a:t>
            </a:r>
          </a:p>
          <a:p>
            <a:pPr marL="285750" indent="-228600" defTabSz="914400">
              <a:lnSpc>
                <a:spcPct val="90000"/>
              </a:lnSpc>
              <a:buFont typeface="Arial" panose="020B0604020202020204" pitchFamily="34" charset="0"/>
              <a:buChar char="•"/>
            </a:pPr>
            <a:r>
              <a:rPr lang="en-US" sz="2400" b="1"/>
              <a:t>At least two days prior to the meeting. </a:t>
            </a:r>
          </a:p>
          <a:p>
            <a:pPr marL="285750" indent="-228600" defTabSz="914400">
              <a:lnSpc>
                <a:spcPct val="90000"/>
              </a:lnSpc>
              <a:buFont typeface="Arial" panose="020B0604020202020204" pitchFamily="34" charset="0"/>
              <a:buChar char="•"/>
            </a:pPr>
            <a:r>
              <a:rPr lang="en-US" sz="2400" b="1"/>
              <a:t>Regular mail and email if you have it.</a:t>
            </a:r>
          </a:p>
          <a:p>
            <a:pPr marL="285750" indent="-228600" defTabSz="914400">
              <a:lnSpc>
                <a:spcPct val="90000"/>
              </a:lnSpc>
              <a:buFont typeface="Arial" panose="020B0604020202020204" pitchFamily="34" charset="0"/>
              <a:buChar char="•"/>
            </a:pPr>
            <a:r>
              <a:rPr lang="en-US" sz="2400" b="1"/>
              <a:t>PLAAFP must be provided </a:t>
            </a:r>
          </a:p>
          <a:p>
            <a:pPr marL="285750" indent="-228600" defTabSz="914400">
              <a:lnSpc>
                <a:spcPct val="90000"/>
              </a:lnSpc>
              <a:buFont typeface="Arial" panose="020B0604020202020204" pitchFamily="34" charset="0"/>
              <a:buChar char="•"/>
            </a:pPr>
            <a:r>
              <a:rPr lang="en-US" sz="2400" b="1"/>
              <a:t>List those being excused.</a:t>
            </a:r>
          </a:p>
          <a:p>
            <a:pPr marL="285750" indent="-228600" defTabSz="914400">
              <a:lnSpc>
                <a:spcPct val="90000"/>
              </a:lnSpc>
              <a:buFont typeface="Arial" panose="020B0604020202020204" pitchFamily="34" charset="0"/>
              <a:buChar char="•"/>
            </a:pPr>
            <a:r>
              <a:rPr lang="en-US" sz="2400" b="1"/>
              <a:t>Invitation for input from the parent.</a:t>
            </a:r>
          </a:p>
          <a:p>
            <a:pPr marL="285750" indent="-228600" defTabSz="914400">
              <a:lnSpc>
                <a:spcPct val="90000"/>
              </a:lnSpc>
              <a:buFont typeface="Arial" panose="020B0604020202020204" pitchFamily="34" charset="0"/>
              <a:buChar char="•"/>
            </a:pPr>
            <a:endParaRPr lang="en-US" sz="2400"/>
          </a:p>
        </p:txBody>
      </p:sp>
      <p:pic>
        <p:nvPicPr>
          <p:cNvPr id="5" name="Content Placeholder 4">
            <a:extLst>
              <a:ext uri="{FF2B5EF4-FFF2-40B4-BE49-F238E27FC236}">
                <a16:creationId xmlns:a16="http://schemas.microsoft.com/office/drawing/2014/main" id="{A404E53D-5F41-8A3B-D3FA-5AEC47A793EF}"/>
              </a:ext>
            </a:extLst>
          </p:cNvPr>
          <p:cNvPicPr>
            <a:picLocks noGrp="1" noChangeAspect="1"/>
          </p:cNvPicPr>
          <p:nvPr>
            <p:ph sz="half" idx="2"/>
          </p:nvPr>
        </p:nvPicPr>
        <p:blipFill>
          <a:blip r:embed="rId2"/>
          <a:stretch>
            <a:fillRect/>
          </a:stretch>
        </p:blipFill>
        <p:spPr>
          <a:xfrm>
            <a:off x="4648200" y="2197259"/>
            <a:ext cx="4038600" cy="3331844"/>
          </a:xfrm>
          <a:prstGeom prst="rect">
            <a:avLst/>
          </a:prstGeom>
          <a:noFill/>
        </p:spPr>
      </p:pic>
      <p:sp>
        <p:nvSpPr>
          <p:cNvPr id="4" name="Slide Number Placeholder 3">
            <a:extLst>
              <a:ext uri="{FF2B5EF4-FFF2-40B4-BE49-F238E27FC236}">
                <a16:creationId xmlns:a16="http://schemas.microsoft.com/office/drawing/2014/main" id="{D2996F48-BAEC-75CE-6469-FCE51673EF77}"/>
              </a:ext>
            </a:extLst>
          </p:cNvPr>
          <p:cNvSpPr>
            <a:spLocks noGrp="1"/>
          </p:cNvSpPr>
          <p:nvPr>
            <p:ph type="sldNum" sz="quarter" idx="12"/>
          </p:nvPr>
        </p:nvSpPr>
        <p:spPr>
          <a:xfrm>
            <a:off x="6553200" y="6356350"/>
            <a:ext cx="2133600" cy="365125"/>
          </a:xfrm>
        </p:spPr>
        <p:txBody>
          <a:bodyPr vert="horz" lIns="91440" tIns="45720" rIns="91440" bIns="45720" rtlCol="0" anchor="ctr">
            <a:normAutofit/>
          </a:bodyPr>
          <a:lstStyle/>
          <a:p>
            <a:pPr>
              <a:spcAft>
                <a:spcPts val="600"/>
              </a:spcAft>
              <a:defRPr/>
            </a:pPr>
            <a:fld id="{E443D2D3-79D4-425E-A51E-1C8F275C5E7B}" type="slidenum">
              <a:rPr lang="en-US"/>
              <a:pPr>
                <a:spcAft>
                  <a:spcPts val="600"/>
                </a:spcAft>
                <a:defRPr/>
              </a:pPr>
              <a:t>49</a:t>
            </a:fld>
            <a:endParaRPr lang="en-US"/>
          </a:p>
        </p:txBody>
      </p:sp>
    </p:spTree>
    <p:extLst>
      <p:ext uri="{BB962C8B-B14F-4D97-AF65-F5344CB8AC3E}">
        <p14:creationId xmlns:p14="http://schemas.microsoft.com/office/powerpoint/2010/main" val="36429905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7BF00-FCAC-0AB4-3FB9-7BCA689658EC}"/>
              </a:ext>
            </a:extLst>
          </p:cNvPr>
          <p:cNvSpPr>
            <a:spLocks noGrp="1"/>
          </p:cNvSpPr>
          <p:nvPr>
            <p:ph type="title"/>
          </p:nvPr>
        </p:nvSpPr>
        <p:spPr/>
        <p:txBody>
          <a:bodyPr>
            <a:normAutofit fontScale="90000"/>
          </a:bodyPr>
          <a:lstStyle/>
          <a:p>
            <a:r>
              <a:rPr lang="en-US" dirty="0"/>
              <a:t>School ethics, social media and electronic communications</a:t>
            </a:r>
          </a:p>
        </p:txBody>
      </p:sp>
    </p:spTree>
    <p:extLst>
      <p:ext uri="{BB962C8B-B14F-4D97-AF65-F5344CB8AC3E}">
        <p14:creationId xmlns:p14="http://schemas.microsoft.com/office/powerpoint/2010/main" val="4582687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A898F-7EAE-24AB-0965-BC125F895DCF}"/>
              </a:ext>
            </a:extLst>
          </p:cNvPr>
          <p:cNvSpPr>
            <a:spLocks noGrp="1"/>
          </p:cNvSpPr>
          <p:nvPr>
            <p:ph type="title"/>
          </p:nvPr>
        </p:nvSpPr>
        <p:spPr>
          <a:xfrm>
            <a:off x="457200" y="274638"/>
            <a:ext cx="8229600" cy="1143000"/>
          </a:xfrm>
        </p:spPr>
        <p:txBody>
          <a:bodyPr vert="horz" lIns="91440" tIns="45720" rIns="91440" bIns="45720" rtlCol="0" anchor="ctr">
            <a:normAutofit/>
          </a:bodyPr>
          <a:lstStyle/>
          <a:p>
            <a:pPr defTabSz="914400">
              <a:lnSpc>
                <a:spcPct val="90000"/>
              </a:lnSpc>
            </a:pPr>
            <a:r>
              <a:rPr lang="en-US" sz="3700" kern="1200"/>
              <a:t>P.L.2025, c.107</a:t>
            </a:r>
            <a:br>
              <a:rPr lang="en-US" sz="3700" kern="1200"/>
            </a:br>
            <a:r>
              <a:rPr lang="en-US" sz="3700" kern="1200"/>
              <a:t>(July 22, 2025)</a:t>
            </a:r>
          </a:p>
        </p:txBody>
      </p:sp>
      <p:pic>
        <p:nvPicPr>
          <p:cNvPr id="6" name="Content Placeholder 5">
            <a:extLst>
              <a:ext uri="{FF2B5EF4-FFF2-40B4-BE49-F238E27FC236}">
                <a16:creationId xmlns:a16="http://schemas.microsoft.com/office/drawing/2014/main" id="{27F4114E-2A03-067E-9300-6C6671F98C50}"/>
              </a:ext>
            </a:extLst>
          </p:cNvPr>
          <p:cNvPicPr>
            <a:picLocks noGrp="1" noChangeAspect="1"/>
          </p:cNvPicPr>
          <p:nvPr>
            <p:ph sz="half" idx="1"/>
          </p:nvPr>
        </p:nvPicPr>
        <p:blipFill>
          <a:blip r:embed="rId2"/>
          <a:stretch>
            <a:fillRect/>
          </a:stretch>
        </p:blipFill>
        <p:spPr>
          <a:xfrm>
            <a:off x="524678" y="1600200"/>
            <a:ext cx="3903643" cy="4525963"/>
          </a:xfrm>
          <a:prstGeom prst="rect">
            <a:avLst/>
          </a:prstGeom>
          <a:noFill/>
        </p:spPr>
      </p:pic>
      <p:sp>
        <p:nvSpPr>
          <p:cNvPr id="4" name="Text Placeholder 3">
            <a:extLst>
              <a:ext uri="{FF2B5EF4-FFF2-40B4-BE49-F238E27FC236}">
                <a16:creationId xmlns:a16="http://schemas.microsoft.com/office/drawing/2014/main" id="{899B48C3-D425-BE96-6898-AE3B133E26AF}"/>
              </a:ext>
            </a:extLst>
          </p:cNvPr>
          <p:cNvSpPr>
            <a:spLocks noGrp="1"/>
          </p:cNvSpPr>
          <p:nvPr>
            <p:ph sz="half" idx="2"/>
          </p:nvPr>
        </p:nvSpPr>
        <p:spPr>
          <a:xfrm>
            <a:off x="4648200" y="1600200"/>
            <a:ext cx="4038600" cy="4525963"/>
          </a:xfrm>
        </p:spPr>
        <p:txBody>
          <a:bodyPr vert="horz" lIns="91440" tIns="45720" rIns="91440" bIns="45720" rtlCol="0">
            <a:normAutofit/>
          </a:bodyPr>
          <a:lstStyle/>
          <a:p>
            <a:pPr marL="285750" indent="-228600" defTabSz="914400">
              <a:buFont typeface="Arial" panose="020B0604020202020204" pitchFamily="34" charset="0"/>
              <a:buChar char="•"/>
            </a:pPr>
            <a:r>
              <a:rPr lang="en-US" b="1"/>
              <a:t>Implementation is not required until the 2026-2027 School Year</a:t>
            </a:r>
          </a:p>
          <a:p>
            <a:pPr marL="285750" indent="-228600" defTabSz="914400">
              <a:buFont typeface="Arial" panose="020B0604020202020204" pitchFamily="34" charset="0"/>
              <a:buChar char="•"/>
            </a:pPr>
            <a:r>
              <a:rPr lang="en-US" b="1"/>
              <a:t>Districts are encouraged to implement this school year.</a:t>
            </a:r>
          </a:p>
        </p:txBody>
      </p:sp>
      <p:sp>
        <p:nvSpPr>
          <p:cNvPr id="5" name="Slide Number Placeholder 4">
            <a:extLst>
              <a:ext uri="{FF2B5EF4-FFF2-40B4-BE49-F238E27FC236}">
                <a16:creationId xmlns:a16="http://schemas.microsoft.com/office/drawing/2014/main" id="{127BE243-347D-483F-C49F-A249D437ACD1}"/>
              </a:ext>
            </a:extLst>
          </p:cNvPr>
          <p:cNvSpPr>
            <a:spLocks noGrp="1"/>
          </p:cNvSpPr>
          <p:nvPr>
            <p:ph type="sldNum" sz="quarter" idx="12"/>
          </p:nvPr>
        </p:nvSpPr>
        <p:spPr>
          <a:xfrm>
            <a:off x="6553200" y="6356350"/>
            <a:ext cx="2133600" cy="365125"/>
          </a:xfrm>
        </p:spPr>
        <p:txBody>
          <a:bodyPr vert="horz" lIns="91440" tIns="45720" rIns="91440" bIns="45720" rtlCol="0" anchor="ctr">
            <a:normAutofit/>
          </a:bodyPr>
          <a:lstStyle/>
          <a:p>
            <a:pPr>
              <a:spcAft>
                <a:spcPts val="600"/>
              </a:spcAft>
              <a:defRPr/>
            </a:pPr>
            <a:fld id="{73699B15-92B6-44D7-99B9-A2106A0E0970}" type="slidenum">
              <a:rPr lang="en-US" smtClean="0"/>
              <a:pPr>
                <a:spcAft>
                  <a:spcPts val="600"/>
                </a:spcAft>
                <a:defRPr/>
              </a:pPr>
              <a:t>50</a:t>
            </a:fld>
            <a:endParaRPr lang="en-US"/>
          </a:p>
        </p:txBody>
      </p:sp>
    </p:spTree>
    <p:extLst>
      <p:ext uri="{BB962C8B-B14F-4D97-AF65-F5344CB8AC3E}">
        <p14:creationId xmlns:p14="http://schemas.microsoft.com/office/powerpoint/2010/main" val="40821233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22B6F-35A5-C665-0644-D01081F2C6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77D9C4-EA43-3459-AAE1-457283AAA0E9}"/>
              </a:ext>
            </a:extLst>
          </p:cNvPr>
          <p:cNvSpPr>
            <a:spLocks noGrp="1"/>
          </p:cNvSpPr>
          <p:nvPr>
            <p:ph type="title"/>
          </p:nvPr>
        </p:nvSpPr>
        <p:spPr>
          <a:xfrm>
            <a:off x="6482394" y="489507"/>
            <a:ext cx="2318706" cy="1655483"/>
          </a:xfrm>
        </p:spPr>
        <p:txBody>
          <a:bodyPr vert="horz" lIns="91440" tIns="45720" rIns="91440" bIns="45720" rtlCol="0" anchor="b">
            <a:normAutofit fontScale="90000"/>
          </a:bodyPr>
          <a:lstStyle/>
          <a:p>
            <a:pPr algn="l" defTabSz="914400"/>
            <a:r>
              <a:rPr lang="en-US" sz="3000">
                <a:latin typeface="+mj-lt"/>
              </a:rPr>
              <a:t>Timelines for Students with Disabilities</a:t>
            </a:r>
          </a:p>
        </p:txBody>
      </p:sp>
      <p:pic>
        <p:nvPicPr>
          <p:cNvPr id="5" name="Content Placeholder 4" descr="A document with text on it&#10;&#10;AI-generated content may be incorrect.">
            <a:extLst>
              <a:ext uri="{FF2B5EF4-FFF2-40B4-BE49-F238E27FC236}">
                <a16:creationId xmlns:a16="http://schemas.microsoft.com/office/drawing/2014/main" id="{D690497C-CE0E-49B4-20E5-16509441EC93}"/>
              </a:ext>
            </a:extLst>
          </p:cNvPr>
          <p:cNvPicPr>
            <a:picLocks noGrp="1" noChangeAspect="1"/>
          </p:cNvPicPr>
          <p:nvPr>
            <p:ph idx="1"/>
          </p:nvPr>
        </p:nvPicPr>
        <p:blipFill>
          <a:blip r:embed="rId2"/>
          <a:srcRect r="6449" b="2"/>
          <a:stretch>
            <a:fillRect/>
          </a:stretch>
        </p:blipFill>
        <p:spPr>
          <a:xfrm>
            <a:off x="20" y="431"/>
            <a:ext cx="6086455" cy="6408311"/>
          </a:xfrm>
          <a:prstGeom prst="rect">
            <a:avLst/>
          </a:prstGeom>
          <a:noFill/>
        </p:spPr>
      </p:pic>
      <p:sp>
        <p:nvSpPr>
          <p:cNvPr id="10" name="Text Placeholder 3">
            <a:extLst>
              <a:ext uri="{FF2B5EF4-FFF2-40B4-BE49-F238E27FC236}">
                <a16:creationId xmlns:a16="http://schemas.microsoft.com/office/drawing/2014/main" id="{495E4E69-32CC-797A-F8EC-479847B0B6A1}"/>
              </a:ext>
            </a:extLst>
          </p:cNvPr>
          <p:cNvSpPr>
            <a:spLocks noGrp="1"/>
          </p:cNvSpPr>
          <p:nvPr>
            <p:ph type="body" sz="half" idx="2"/>
          </p:nvPr>
        </p:nvSpPr>
        <p:spPr>
          <a:xfrm>
            <a:off x="6482394" y="2418408"/>
            <a:ext cx="2207110" cy="3540265"/>
          </a:xfrm>
        </p:spPr>
        <p:txBody>
          <a:bodyPr vert="horz" lIns="91440" tIns="45720" rIns="91440" bIns="45720" rtlCol="0">
            <a:normAutofit/>
          </a:bodyPr>
          <a:lstStyle/>
          <a:p>
            <a:pPr indent="-228600" defTabSz="914400">
              <a:buFont typeface="Arial" panose="020B0604020202020204" pitchFamily="34" charset="0"/>
              <a:buChar char="•"/>
            </a:pPr>
            <a:endParaRPr lang="en-US" sz="1700" b="1"/>
          </a:p>
          <a:p>
            <a:pPr indent="-228600" defTabSz="914400">
              <a:buFont typeface="Arial" panose="020B0604020202020204" pitchFamily="34" charset="0"/>
              <a:buChar char="•"/>
            </a:pPr>
            <a:endParaRPr lang="en-US" sz="1700" b="1"/>
          </a:p>
          <a:p>
            <a:pPr indent="-228600" defTabSz="914400">
              <a:buFont typeface="Arial" panose="020B0604020202020204" pitchFamily="34" charset="0"/>
              <a:buChar char="•"/>
            </a:pPr>
            <a:endParaRPr lang="en-US" sz="1700" b="1"/>
          </a:p>
          <a:p>
            <a:pPr indent="-228600" defTabSz="914400">
              <a:buFont typeface="Arial" panose="020B0604020202020204" pitchFamily="34" charset="0"/>
              <a:buChar char="•"/>
            </a:pPr>
            <a:r>
              <a:rPr lang="en-US" sz="1700" b="1"/>
              <a:t>Special education timelines cannot be waived by agreement with the parent. </a:t>
            </a:r>
          </a:p>
        </p:txBody>
      </p:sp>
      <p:sp>
        <p:nvSpPr>
          <p:cNvPr id="4" name="Slide Number Placeholder 3">
            <a:extLst>
              <a:ext uri="{FF2B5EF4-FFF2-40B4-BE49-F238E27FC236}">
                <a16:creationId xmlns:a16="http://schemas.microsoft.com/office/drawing/2014/main" id="{66E268BB-B60A-3248-CCBB-934D7CFDB505}"/>
              </a:ext>
            </a:extLst>
          </p:cNvPr>
          <p:cNvSpPr>
            <a:spLocks noGrp="1"/>
          </p:cNvSpPr>
          <p:nvPr>
            <p:ph type="sldNum" sz="quarter" idx="12"/>
          </p:nvPr>
        </p:nvSpPr>
        <p:spPr>
          <a:xfrm>
            <a:off x="8778240" y="6459376"/>
            <a:ext cx="336042" cy="365125"/>
          </a:xfrm>
        </p:spPr>
        <p:txBody>
          <a:bodyPr vert="horz" lIns="91440" tIns="45720" rIns="91440" bIns="45720" rtlCol="0" anchor="ctr">
            <a:normAutofit/>
          </a:bodyPr>
          <a:lstStyle/>
          <a:p>
            <a:pPr>
              <a:spcAft>
                <a:spcPts val="600"/>
              </a:spcAft>
              <a:defRPr/>
            </a:pPr>
            <a:fld id="{7D911FB8-04BA-488D-B5EE-22E425534C5E}" type="slidenum">
              <a:rPr lang="en-US" sz="1000">
                <a:solidFill>
                  <a:srgbClr val="FFFFFF"/>
                </a:solidFill>
                <a:latin typeface="Calibri" panose="020F0502020204030204"/>
              </a:rPr>
              <a:pPr>
                <a:spcAft>
                  <a:spcPts val="600"/>
                </a:spcAft>
                <a:defRPr/>
              </a:pPr>
              <a:t>51</a:t>
            </a:fld>
            <a:endParaRPr lang="en-US" sz="1000">
              <a:solidFill>
                <a:srgbClr val="FFFFFF"/>
              </a:solidFill>
              <a:latin typeface="Calibri" panose="020F0502020204030204"/>
            </a:endParaRPr>
          </a:p>
        </p:txBody>
      </p:sp>
    </p:spTree>
    <p:extLst>
      <p:ext uri="{BB962C8B-B14F-4D97-AF65-F5344CB8AC3E}">
        <p14:creationId xmlns:p14="http://schemas.microsoft.com/office/powerpoint/2010/main" val="59187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DD31C-2A3B-0BFB-8CE2-9942160EC91D}"/>
              </a:ext>
            </a:extLst>
          </p:cNvPr>
          <p:cNvSpPr>
            <a:spLocks noGrp="1"/>
          </p:cNvSpPr>
          <p:nvPr>
            <p:ph type="title"/>
          </p:nvPr>
        </p:nvSpPr>
        <p:spPr/>
        <p:txBody>
          <a:bodyPr/>
          <a:lstStyle/>
          <a:p>
            <a:r>
              <a:rPr lang="en-US" dirty="0"/>
              <a:t>NAVIGATING DEI IN SCHOOLS</a:t>
            </a:r>
          </a:p>
        </p:txBody>
      </p:sp>
    </p:spTree>
    <p:extLst>
      <p:ext uri="{BB962C8B-B14F-4D97-AF65-F5344CB8AC3E}">
        <p14:creationId xmlns:p14="http://schemas.microsoft.com/office/powerpoint/2010/main" val="2013773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B36AC-3133-4EE8-F403-1096A6E444D5}"/>
              </a:ext>
            </a:extLst>
          </p:cNvPr>
          <p:cNvSpPr>
            <a:spLocks noGrp="1"/>
          </p:cNvSpPr>
          <p:nvPr>
            <p:ph type="title"/>
          </p:nvPr>
        </p:nvSpPr>
        <p:spPr/>
        <p:txBody>
          <a:bodyPr>
            <a:normAutofit fontScale="90000"/>
          </a:bodyPr>
          <a:lstStyle/>
          <a:p>
            <a:r>
              <a:rPr lang="en-US" dirty="0"/>
              <a:t>Dear Colleague Letter and Response</a:t>
            </a:r>
          </a:p>
        </p:txBody>
      </p:sp>
      <p:sp>
        <p:nvSpPr>
          <p:cNvPr id="3" name="Content Placeholder 2">
            <a:extLst>
              <a:ext uri="{FF2B5EF4-FFF2-40B4-BE49-F238E27FC236}">
                <a16:creationId xmlns:a16="http://schemas.microsoft.com/office/drawing/2014/main" id="{CFD4EF3B-F71C-95CD-F272-AA1E2147D04A}"/>
              </a:ext>
            </a:extLst>
          </p:cNvPr>
          <p:cNvSpPr>
            <a:spLocks noGrp="1"/>
          </p:cNvSpPr>
          <p:nvPr>
            <p:ph idx="1"/>
          </p:nvPr>
        </p:nvSpPr>
        <p:spPr/>
        <p:txBody>
          <a:bodyPr>
            <a:normAutofit fontScale="77500" lnSpcReduction="20000"/>
          </a:bodyPr>
          <a:lstStyle/>
          <a:p>
            <a:r>
              <a:rPr lang="en-US" dirty="0"/>
              <a:t>February 14, 2025 – USDE issues </a:t>
            </a:r>
            <a:r>
              <a:rPr lang="en-US" dirty="0">
                <a:hlinkClick r:id="rId2"/>
              </a:rPr>
              <a:t>Dear Colleague letter</a:t>
            </a:r>
            <a:r>
              <a:rPr lang="en-US" dirty="0"/>
              <a:t> directing K-12 and Higher Ed cease all DEI initiatives</a:t>
            </a:r>
          </a:p>
          <a:p>
            <a:r>
              <a:rPr lang="en-US" dirty="0"/>
              <a:t>February 28 – USDE provides </a:t>
            </a:r>
            <a:r>
              <a:rPr lang="en-US" dirty="0">
                <a:hlinkClick r:id="rId3"/>
              </a:rPr>
              <a:t>FAQs</a:t>
            </a:r>
            <a:r>
              <a:rPr lang="en-US" dirty="0"/>
              <a:t> to clarify and justify Feb 14 letter, purported legal authority</a:t>
            </a:r>
          </a:p>
          <a:p>
            <a:r>
              <a:rPr lang="en-US" dirty="0"/>
              <a:t>March 6 – NJ </a:t>
            </a:r>
            <a:r>
              <a:rPr lang="en-US" dirty="0">
                <a:hlinkClick r:id="rId4"/>
              </a:rPr>
              <a:t>joins with coalition of states</a:t>
            </a:r>
            <a:r>
              <a:rPr lang="en-US" dirty="0"/>
              <a:t> to provide response to USDE guidance</a:t>
            </a:r>
          </a:p>
          <a:p>
            <a:r>
              <a:rPr lang="en-US" dirty="0"/>
              <a:t>April 3 – US Dept of Ed DEI </a:t>
            </a:r>
            <a:r>
              <a:rPr lang="en-US" dirty="0">
                <a:hlinkClick r:id="rId5"/>
              </a:rPr>
              <a:t>memo</a:t>
            </a:r>
            <a:r>
              <a:rPr lang="en-US" dirty="0"/>
              <a:t>, funding threat</a:t>
            </a:r>
          </a:p>
          <a:p>
            <a:r>
              <a:rPr lang="en-US" dirty="0"/>
              <a:t>April 17 – NJ </a:t>
            </a:r>
            <a:r>
              <a:rPr lang="en-US" dirty="0">
                <a:hlinkClick r:id="rId6"/>
              </a:rPr>
              <a:t>Response</a:t>
            </a:r>
            <a:r>
              <a:rPr lang="en-US" dirty="0"/>
              <a:t> to DEI memo</a:t>
            </a:r>
          </a:p>
          <a:p>
            <a:r>
              <a:rPr lang="en-US" dirty="0"/>
              <a:t>April 25 – NJ joins 18 other states </a:t>
            </a:r>
            <a:r>
              <a:rPr lang="en-US" dirty="0">
                <a:hlinkClick r:id="rId7"/>
              </a:rPr>
              <a:t>suing over DEI directive</a:t>
            </a:r>
            <a:endParaRPr lang="en-US" dirty="0"/>
          </a:p>
          <a:p>
            <a:r>
              <a:rPr lang="en-US" dirty="0"/>
              <a:t>January 2026 – Trump Administration drops appeal of federal court ruling enjoining efforts to withhold funds from States under the February 14, 2025 Dear Colleague letter</a:t>
            </a:r>
          </a:p>
          <a:p>
            <a:pPr lvl="1"/>
            <a:endParaRPr lang="en-US" dirty="0"/>
          </a:p>
        </p:txBody>
      </p:sp>
      <p:sp>
        <p:nvSpPr>
          <p:cNvPr id="4" name="Slide Number Placeholder 3">
            <a:extLst>
              <a:ext uri="{FF2B5EF4-FFF2-40B4-BE49-F238E27FC236}">
                <a16:creationId xmlns:a16="http://schemas.microsoft.com/office/drawing/2014/main" id="{2ABA7744-AB10-7345-5A4C-84A28170170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AD72E-708B-4714-9EC5-9209231AF236}" type="slidenum">
              <a:rPr kumimoji="0" lang="en-US" sz="1000" b="0" i="0" u="none" strike="noStrike" kern="1200" cap="none" spc="0" normalizeH="0" baseline="0" noProof="0" smtClean="0">
                <a:ln>
                  <a:noFill/>
                </a:ln>
                <a:solidFill>
                  <a:srgbClr val="707271"/>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707271"/>
              </a:solidFill>
              <a:effectLst/>
              <a:uLnTx/>
              <a:uFillTx/>
              <a:latin typeface="Calibri"/>
              <a:ea typeface="+mn-ea"/>
              <a:cs typeface="+mn-cs"/>
            </a:endParaRPr>
          </a:p>
        </p:txBody>
      </p:sp>
    </p:spTree>
    <p:extLst>
      <p:ext uri="{BB962C8B-B14F-4D97-AF65-F5344CB8AC3E}">
        <p14:creationId xmlns:p14="http://schemas.microsoft.com/office/powerpoint/2010/main" val="40610934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B27EF-DC76-F003-DD2C-A156FE1ADA9B}"/>
              </a:ext>
            </a:extLst>
          </p:cNvPr>
          <p:cNvSpPr>
            <a:spLocks noGrp="1"/>
          </p:cNvSpPr>
          <p:nvPr>
            <p:ph type="title"/>
          </p:nvPr>
        </p:nvSpPr>
        <p:spPr>
          <a:xfrm>
            <a:off x="457200" y="274638"/>
            <a:ext cx="8229600" cy="639762"/>
          </a:xfrm>
        </p:spPr>
        <p:txBody>
          <a:bodyPr>
            <a:noAutofit/>
          </a:bodyPr>
          <a:lstStyle/>
          <a:p>
            <a:r>
              <a:rPr lang="en-US" sz="3600" dirty="0"/>
              <a:t>DEI Guidance from USDE Rescinded</a:t>
            </a:r>
          </a:p>
        </p:txBody>
      </p:sp>
      <p:sp>
        <p:nvSpPr>
          <p:cNvPr id="3" name="Content Placeholder 2">
            <a:extLst>
              <a:ext uri="{FF2B5EF4-FFF2-40B4-BE49-F238E27FC236}">
                <a16:creationId xmlns:a16="http://schemas.microsoft.com/office/drawing/2014/main" id="{BE44F4EF-5150-7EA9-9C6F-1F1F31182F83}"/>
              </a:ext>
            </a:extLst>
          </p:cNvPr>
          <p:cNvSpPr>
            <a:spLocks noGrp="1"/>
          </p:cNvSpPr>
          <p:nvPr>
            <p:ph idx="1"/>
          </p:nvPr>
        </p:nvSpPr>
        <p:spPr>
          <a:xfrm>
            <a:off x="228600" y="1219200"/>
            <a:ext cx="8763000" cy="5364162"/>
          </a:xfrm>
        </p:spPr>
        <p:txBody>
          <a:bodyPr>
            <a:normAutofit fontScale="62500" lnSpcReduction="20000"/>
          </a:bodyPr>
          <a:lstStyle/>
          <a:p>
            <a:pPr marL="0" indent="0" algn="ctr">
              <a:buNone/>
            </a:pPr>
            <a:r>
              <a:rPr lang="en-US" sz="3800" b="1" dirty="0"/>
              <a:t>Case challenging ED's anti-DEI letter dropped after ED rescinded the guidance</a:t>
            </a:r>
          </a:p>
          <a:p>
            <a:pPr marL="0" indent="0" algn="ctr">
              <a:buNone/>
            </a:pPr>
            <a:endParaRPr lang="en-US" sz="3600" dirty="0"/>
          </a:p>
          <a:p>
            <a:r>
              <a:rPr lang="en-US" dirty="0"/>
              <a:t>A lawsuit challenging 2025 guidance against diversity, equity, and inclusion programs issued by the U.S. Education Department has been closed after the USDE confirmed it abandoned the guidance following its loss in a related case.</a:t>
            </a:r>
          </a:p>
          <a:p>
            <a:r>
              <a:rPr lang="en-US" dirty="0"/>
              <a:t>The plaintiffs, including the National Education Association and several New Hampshire school districts, agreed to halt the court battle in light of the USDE's assurances that it is no longer relying on the guidance in "any way."</a:t>
            </a:r>
          </a:p>
          <a:p>
            <a:r>
              <a:rPr lang="en-US" dirty="0"/>
              <a:t>The lawsuit challenged </a:t>
            </a:r>
            <a:r>
              <a:rPr lang="en-US" i="1" dirty="0"/>
              <a:t>Letter to Colleague</a:t>
            </a:r>
            <a:r>
              <a:rPr lang="en-US" dirty="0"/>
              <a:t>, (OCR 02/14/25), which threatened to withhold federal funding from districts if they did not cease DEI efforts.</a:t>
            </a:r>
          </a:p>
          <a:p>
            <a:r>
              <a:rPr lang="en-US" dirty="0"/>
              <a:t>The parties' joint motion to end the case was granted on February 18, 2026.</a:t>
            </a:r>
          </a:p>
          <a:p>
            <a:r>
              <a:rPr lang="en-US" dirty="0"/>
              <a:t>In the related lawsuit, a Maryland federal judge struck down the letter and related ED actions in August 2025, finding that ED failed to follow the necessary administrative procedures before implementing the policies. </a:t>
            </a:r>
            <a:r>
              <a:rPr lang="en-US" i="1" dirty="0"/>
              <a:t>American Fed'n of Teachers v. U.S. </a:t>
            </a:r>
            <a:r>
              <a:rPr lang="en-US" i="1" dirty="0" err="1"/>
              <a:t>Dep't</a:t>
            </a:r>
            <a:r>
              <a:rPr lang="en-US" i="1" dirty="0"/>
              <a:t> of Educ.</a:t>
            </a:r>
            <a:r>
              <a:rPr lang="en-US" dirty="0"/>
              <a:t>, (D. Md. 08/14/25). The judge rejected the USDE's argument that the letter was simply enforcing Title VI of the Civil Rights Act of 1964.</a:t>
            </a:r>
          </a:p>
          <a:p>
            <a:r>
              <a:rPr lang="en-US" dirty="0"/>
              <a:t>USDE dropped its appeal of the Maryland ruling in January 2026. </a:t>
            </a:r>
          </a:p>
        </p:txBody>
      </p:sp>
      <p:sp>
        <p:nvSpPr>
          <p:cNvPr id="4" name="Slide Number Placeholder 3">
            <a:extLst>
              <a:ext uri="{FF2B5EF4-FFF2-40B4-BE49-F238E27FC236}">
                <a16:creationId xmlns:a16="http://schemas.microsoft.com/office/drawing/2014/main" id="{80AD5654-ABD6-1336-CFCE-D0B2B326C0CF}"/>
              </a:ext>
            </a:extLst>
          </p:cNvPr>
          <p:cNvSpPr>
            <a:spLocks noGrp="1"/>
          </p:cNvSpPr>
          <p:nvPr>
            <p:ph type="sldNum" sz="quarter" idx="12"/>
          </p:nvPr>
        </p:nvSpPr>
        <p:spPr/>
        <p:txBody>
          <a:bodyPr/>
          <a:lstStyle/>
          <a:p>
            <a:pPr>
              <a:defRPr/>
            </a:pPr>
            <a:fld id="{E443D2D3-79D4-425E-A51E-1C8F275C5E7B}" type="slidenum">
              <a:rPr lang="en-US" smtClean="0"/>
              <a:pPr>
                <a:defRPr/>
              </a:pPr>
              <a:t>54</a:t>
            </a:fld>
            <a:endParaRPr lang="en-US" dirty="0"/>
          </a:p>
        </p:txBody>
      </p:sp>
    </p:spTree>
    <p:extLst>
      <p:ext uri="{BB962C8B-B14F-4D97-AF65-F5344CB8AC3E}">
        <p14:creationId xmlns:p14="http://schemas.microsoft.com/office/powerpoint/2010/main" val="34375563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64CFEC-3FBE-C596-8A0B-6F778FA1E88C}"/>
              </a:ext>
            </a:extLst>
          </p:cNvPr>
          <p:cNvSpPr>
            <a:spLocks noGrp="1"/>
          </p:cNvSpPr>
          <p:nvPr>
            <p:ph type="title"/>
          </p:nvPr>
        </p:nvSpPr>
        <p:spPr/>
        <p:txBody>
          <a:bodyPr/>
          <a:lstStyle/>
          <a:p>
            <a:r>
              <a:rPr lang="en-US" dirty="0"/>
              <a:t>Disparate Impact</a:t>
            </a:r>
          </a:p>
        </p:txBody>
      </p:sp>
      <p:sp>
        <p:nvSpPr>
          <p:cNvPr id="3" name="Content Placeholder 2">
            <a:extLst>
              <a:ext uri="{FF2B5EF4-FFF2-40B4-BE49-F238E27FC236}">
                <a16:creationId xmlns:a16="http://schemas.microsoft.com/office/drawing/2014/main" id="{B6CB509F-0385-2C45-9C76-4D0021E72BDC}"/>
              </a:ext>
            </a:extLst>
          </p:cNvPr>
          <p:cNvSpPr>
            <a:spLocks noGrp="1"/>
          </p:cNvSpPr>
          <p:nvPr>
            <p:ph idx="1"/>
          </p:nvPr>
        </p:nvSpPr>
        <p:spPr/>
        <p:txBody>
          <a:bodyPr>
            <a:normAutofit fontScale="62500" lnSpcReduction="20000"/>
          </a:bodyPr>
          <a:lstStyle/>
          <a:p>
            <a:r>
              <a:rPr lang="en-US" dirty="0"/>
              <a:t>On April 23, 2025, President Trump signed Executive Order </a:t>
            </a:r>
            <a:r>
              <a:rPr lang="en-US" dirty="0">
                <a:hlinkClick r:id="rId2"/>
              </a:rPr>
              <a:t>14281</a:t>
            </a:r>
            <a:r>
              <a:rPr lang="en-US" dirty="0"/>
              <a:t>, </a:t>
            </a:r>
            <a:r>
              <a:rPr lang="en-US" i="1" dirty="0">
                <a:hlinkClick r:id="rId3"/>
              </a:rPr>
              <a:t>Restoring Equality of Opportunity and Meritocracy</a:t>
            </a:r>
            <a:r>
              <a:rPr lang="en-US" dirty="0"/>
              <a:t> (the “EO”).  Executive Order seeks to end use of “disparate impact liability.” (Looks at outcomes).  </a:t>
            </a:r>
            <a:r>
              <a:rPr lang="en-US" b="1" dirty="0"/>
              <a:t>HOWEVER</a:t>
            </a:r>
            <a:r>
              <a:rPr lang="en-US" dirty="0"/>
              <a:t>, the use of Disparate Impact analysis was affirmed by the U.S. Supreme Court in </a:t>
            </a:r>
            <a:r>
              <a:rPr lang="en-US" u="sng" dirty="0"/>
              <a:t>Griggs v. Duke Power </a:t>
            </a:r>
            <a:r>
              <a:rPr lang="en-US" dirty="0"/>
              <a:t>and has been recognized since then by federal courts.</a:t>
            </a:r>
          </a:p>
          <a:p>
            <a:r>
              <a:rPr lang="en-US" dirty="0"/>
              <a:t>Note that in 2023, NJ Attorney General and Commissioner of Education jointly issued </a:t>
            </a:r>
            <a:r>
              <a:rPr lang="en-US" dirty="0">
                <a:hlinkClick r:id="rId4"/>
              </a:rPr>
              <a:t>guidance</a:t>
            </a:r>
            <a:r>
              <a:rPr lang="en-US" dirty="0"/>
              <a:t> to school districts to assess school discipline practices to ensure they are nondiscriminatory, and that the review should also consider policies that appear neutral on their face but result in disparate impact for certain categories of students.</a:t>
            </a:r>
          </a:p>
          <a:p>
            <a:r>
              <a:rPr lang="en-US" dirty="0"/>
              <a:t>In December, 2025, NJ AG Released New Rules for Addressing Disparate Impact in Places of Public Accommodation</a:t>
            </a:r>
          </a:p>
          <a:p>
            <a:pPr lvl="1"/>
            <a:r>
              <a:rPr lang="en-US" dirty="0"/>
              <a:t>New </a:t>
            </a:r>
            <a:r>
              <a:rPr lang="en-US" dirty="0">
                <a:hlinkClick r:id="rId5"/>
              </a:rPr>
              <a:t>Rules</a:t>
            </a:r>
            <a:endParaRPr lang="en-US" dirty="0"/>
          </a:p>
          <a:p>
            <a:pPr lvl="1"/>
            <a:r>
              <a:rPr lang="en-US" dirty="0"/>
              <a:t>New </a:t>
            </a:r>
            <a:r>
              <a:rPr lang="en-US" dirty="0">
                <a:hlinkClick r:id="rId6"/>
              </a:rPr>
              <a:t>Fact Sheet</a:t>
            </a:r>
            <a:endParaRPr lang="en-US" dirty="0"/>
          </a:p>
        </p:txBody>
      </p:sp>
      <p:sp>
        <p:nvSpPr>
          <p:cNvPr id="4" name="Slide Number Placeholder 3">
            <a:extLst>
              <a:ext uri="{FF2B5EF4-FFF2-40B4-BE49-F238E27FC236}">
                <a16:creationId xmlns:a16="http://schemas.microsoft.com/office/drawing/2014/main" id="{3DC90E0A-A87B-8EAF-74D0-D2133D8B6512}"/>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55</a:t>
            </a:fld>
            <a:endParaRPr lang="en-US" dirty="0">
              <a:solidFill>
                <a:prstClr val="black">
                  <a:tint val="75000"/>
                </a:prstClr>
              </a:solidFill>
            </a:endParaRPr>
          </a:p>
        </p:txBody>
      </p:sp>
    </p:spTree>
    <p:extLst>
      <p:ext uri="{BB962C8B-B14F-4D97-AF65-F5344CB8AC3E}">
        <p14:creationId xmlns:p14="http://schemas.microsoft.com/office/powerpoint/2010/main" val="28923106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9F1E1-EE96-B449-5A2D-27E1CD3BEC7D}"/>
              </a:ext>
            </a:extLst>
          </p:cNvPr>
          <p:cNvSpPr>
            <a:spLocks noGrp="1"/>
          </p:cNvSpPr>
          <p:nvPr>
            <p:ph type="title"/>
          </p:nvPr>
        </p:nvSpPr>
        <p:spPr/>
        <p:txBody>
          <a:bodyPr>
            <a:normAutofit fontScale="90000"/>
          </a:bodyPr>
          <a:lstStyle/>
          <a:p>
            <a:r>
              <a:rPr lang="en-US" dirty="0"/>
              <a:t>Remember State Law Related to DEI</a:t>
            </a:r>
          </a:p>
        </p:txBody>
      </p:sp>
      <p:sp>
        <p:nvSpPr>
          <p:cNvPr id="3" name="Content Placeholder 2">
            <a:extLst>
              <a:ext uri="{FF2B5EF4-FFF2-40B4-BE49-F238E27FC236}">
                <a16:creationId xmlns:a16="http://schemas.microsoft.com/office/drawing/2014/main" id="{D0DDDF27-2928-130B-B45B-CB919A01DBE0}"/>
              </a:ext>
            </a:extLst>
          </p:cNvPr>
          <p:cNvSpPr>
            <a:spLocks noGrp="1"/>
          </p:cNvSpPr>
          <p:nvPr>
            <p:ph idx="1"/>
          </p:nvPr>
        </p:nvSpPr>
        <p:spPr/>
        <p:txBody>
          <a:bodyPr>
            <a:normAutofit fontScale="92500" lnSpcReduction="10000"/>
          </a:bodyPr>
          <a:lstStyle/>
          <a:p>
            <a:r>
              <a:rPr lang="en-US" dirty="0"/>
              <a:t>NJ Law Against Discrimination</a:t>
            </a:r>
          </a:p>
          <a:p>
            <a:r>
              <a:rPr lang="en-US" dirty="0"/>
              <a:t>Equity in Education Regulations</a:t>
            </a:r>
          </a:p>
          <a:p>
            <a:r>
              <a:rPr lang="en-US" dirty="0"/>
              <a:t>Memorandum of Agreement Between Education and Law Enforcement</a:t>
            </a:r>
          </a:p>
          <a:p>
            <a:pPr lvl="1"/>
            <a:r>
              <a:rPr lang="en-US" dirty="0"/>
              <a:t>E.g., Reporting Bias-Related Acts</a:t>
            </a:r>
          </a:p>
          <a:p>
            <a:r>
              <a:rPr lang="en-US" dirty="0"/>
              <a:t>New Jersey Curriculum and Instruction Requirements/NJ Student Learning Standards</a:t>
            </a:r>
          </a:p>
          <a:p>
            <a:r>
              <a:rPr lang="en-US" dirty="0"/>
              <a:t>Anti-Bullying Bill of Rights</a:t>
            </a:r>
          </a:p>
          <a:p>
            <a:r>
              <a:rPr lang="en-US" dirty="0"/>
              <a:t>Freedom to Read Act</a:t>
            </a:r>
          </a:p>
        </p:txBody>
      </p:sp>
      <p:sp>
        <p:nvSpPr>
          <p:cNvPr id="4" name="Slide Number Placeholder 3">
            <a:extLst>
              <a:ext uri="{FF2B5EF4-FFF2-40B4-BE49-F238E27FC236}">
                <a16:creationId xmlns:a16="http://schemas.microsoft.com/office/drawing/2014/main" id="{FCECE16C-4993-2EFB-EDF3-A7A06A5AE4E8}"/>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56</a:t>
            </a:fld>
            <a:endParaRPr lang="en-US" dirty="0">
              <a:solidFill>
                <a:prstClr val="black">
                  <a:tint val="75000"/>
                </a:prstClr>
              </a:solidFill>
            </a:endParaRPr>
          </a:p>
        </p:txBody>
      </p:sp>
    </p:spTree>
    <p:extLst>
      <p:ext uri="{BB962C8B-B14F-4D97-AF65-F5344CB8AC3E}">
        <p14:creationId xmlns:p14="http://schemas.microsoft.com/office/powerpoint/2010/main" val="74605034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55">
          <a:extLst>
            <a:ext uri="{FF2B5EF4-FFF2-40B4-BE49-F238E27FC236}">
              <a16:creationId xmlns:a16="http://schemas.microsoft.com/office/drawing/2014/main" id="{5CB4FD0B-642E-92F8-2B31-1CB5146D0787}"/>
            </a:ext>
          </a:extLst>
        </p:cNvPr>
        <p:cNvGrpSpPr/>
        <p:nvPr/>
      </p:nvGrpSpPr>
      <p:grpSpPr>
        <a:xfrm>
          <a:off x="0" y="0"/>
          <a:ext cx="0" cy="0"/>
          <a:chOff x="0" y="0"/>
          <a:chExt cx="0" cy="0"/>
        </a:xfrm>
      </p:grpSpPr>
      <p:sp>
        <p:nvSpPr>
          <p:cNvPr id="556" name="Google Shape;556;p34">
            <a:extLst>
              <a:ext uri="{FF2B5EF4-FFF2-40B4-BE49-F238E27FC236}">
                <a16:creationId xmlns:a16="http://schemas.microsoft.com/office/drawing/2014/main" id="{61A9B9FF-EB03-BCF1-941D-0A5D1F192A1B}"/>
              </a:ext>
            </a:extLst>
          </p:cNvPr>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SzPct val="50735"/>
              <a:buNone/>
            </a:pPr>
            <a:r>
              <a:rPr lang="en-US" sz="3941" b="1"/>
              <a:t>Freedom To Read Act Impacts in Schools…</a:t>
            </a:r>
            <a:endParaRPr sz="4622"/>
          </a:p>
        </p:txBody>
      </p:sp>
      <p:sp>
        <p:nvSpPr>
          <p:cNvPr id="557" name="Google Shape;557;p34">
            <a:extLst>
              <a:ext uri="{FF2B5EF4-FFF2-40B4-BE49-F238E27FC236}">
                <a16:creationId xmlns:a16="http://schemas.microsoft.com/office/drawing/2014/main" id="{110DE272-51A1-5BEB-75C5-C4FC35E95443}"/>
              </a:ext>
            </a:extLst>
          </p:cNvPr>
          <p:cNvSpPr txBox="1">
            <a:spLocks noGrp="1"/>
          </p:cNvSpPr>
          <p:nvPr>
            <p:ph type="body" idx="1"/>
          </p:nvPr>
        </p:nvSpPr>
        <p:spPr>
          <a:xfrm>
            <a:off x="457200" y="1600200"/>
            <a:ext cx="8229600" cy="4648200"/>
          </a:xfrm>
          <a:prstGeom prst="rect">
            <a:avLst/>
          </a:prstGeom>
          <a:noFill/>
          <a:ln>
            <a:noFill/>
          </a:ln>
        </p:spPr>
        <p:txBody>
          <a:bodyPr spcFirstLastPara="1" wrap="square" lIns="91425" tIns="45700" rIns="91425" bIns="45700" anchor="t" anchorCtr="0">
            <a:noAutofit/>
          </a:bodyPr>
          <a:lstStyle/>
          <a:p>
            <a:pPr marL="457200" lvl="0" indent="-400050" algn="l" rtl="0">
              <a:lnSpc>
                <a:spcPct val="115000"/>
              </a:lnSpc>
              <a:spcBef>
                <a:spcPts val="0"/>
              </a:spcBef>
              <a:spcAft>
                <a:spcPts val="0"/>
              </a:spcAft>
              <a:buClr>
                <a:schemeClr val="dk1"/>
              </a:buClr>
              <a:buSzPts val="2700"/>
              <a:buFont typeface="Calibri"/>
              <a:buChar char="●"/>
            </a:pPr>
            <a:r>
              <a:rPr lang="en-US" sz="2400" dirty="0"/>
              <a:t>See </a:t>
            </a:r>
            <a:r>
              <a:rPr lang="en-US" sz="2400" u="sng" dirty="0">
                <a:solidFill>
                  <a:schemeClr val="hlink"/>
                </a:solidFill>
                <a:hlinkClick r:id="rId3"/>
              </a:rPr>
              <a:t>Freedom to Read Act Becomes Law - NJPSA and FEA</a:t>
            </a:r>
            <a:endParaRPr sz="2400" dirty="0"/>
          </a:p>
          <a:p>
            <a:pPr marL="457200" lvl="0" indent="-400050" algn="l" rtl="0">
              <a:lnSpc>
                <a:spcPct val="115000"/>
              </a:lnSpc>
              <a:spcBef>
                <a:spcPts val="0"/>
              </a:spcBef>
              <a:spcAft>
                <a:spcPts val="0"/>
              </a:spcAft>
              <a:buSzPts val="2700"/>
              <a:buFont typeface="Calibri"/>
              <a:buChar char="●"/>
            </a:pPr>
            <a:r>
              <a:rPr lang="en-US" sz="2400" dirty="0"/>
              <a:t>See NJDOE August 13, 2025 Broadcast Email - </a:t>
            </a:r>
            <a:r>
              <a:rPr lang="en-US" sz="2400" u="sng" dirty="0">
                <a:solidFill>
                  <a:schemeClr val="hlink"/>
                </a:solidFill>
                <a:hlinkClick r:id="rId4"/>
              </a:rPr>
              <a:t>Development of Model Policies for Library Material Curation and Review Under the Freedom to Read Act</a:t>
            </a:r>
            <a:endParaRPr sz="2400" dirty="0"/>
          </a:p>
          <a:p>
            <a:pPr marL="457200" lvl="0" indent="-400050" algn="l" rtl="0">
              <a:lnSpc>
                <a:spcPct val="115000"/>
              </a:lnSpc>
              <a:spcBef>
                <a:spcPts val="0"/>
              </a:spcBef>
              <a:spcAft>
                <a:spcPts val="0"/>
              </a:spcAft>
              <a:buClr>
                <a:schemeClr val="dk1"/>
              </a:buClr>
              <a:buSzPts val="2700"/>
              <a:buFont typeface="Calibri"/>
              <a:buChar char="●"/>
            </a:pPr>
            <a:r>
              <a:rPr lang="en-US" sz="2400" b="1" i="1" dirty="0"/>
              <a:t>In Effect as of December 2025</a:t>
            </a:r>
            <a:endParaRPr b="1" i="1" dirty="0"/>
          </a:p>
          <a:p>
            <a:pPr marL="457200" lvl="0" indent="-400050" algn="l" rtl="0">
              <a:lnSpc>
                <a:spcPct val="115000"/>
              </a:lnSpc>
              <a:spcBef>
                <a:spcPts val="0"/>
              </a:spcBef>
              <a:spcAft>
                <a:spcPts val="0"/>
              </a:spcAft>
              <a:buClr>
                <a:schemeClr val="dk1"/>
              </a:buClr>
              <a:buSzPts val="2700"/>
              <a:buFont typeface="Calibri"/>
              <a:buChar char="●"/>
            </a:pPr>
            <a:r>
              <a:rPr lang="en-US" sz="2400" dirty="0"/>
              <a:t>Ensures students and educators have access to diverse and inclusive material</a:t>
            </a:r>
            <a:endParaRPr dirty="0"/>
          </a:p>
          <a:p>
            <a:pPr marL="457200" lvl="0" indent="-400050" algn="l" rtl="0">
              <a:lnSpc>
                <a:spcPct val="115000"/>
              </a:lnSpc>
              <a:spcBef>
                <a:spcPts val="0"/>
              </a:spcBef>
              <a:spcAft>
                <a:spcPts val="0"/>
              </a:spcAft>
              <a:buClr>
                <a:schemeClr val="dk1"/>
              </a:buClr>
              <a:buSzPts val="2700"/>
              <a:buFont typeface="Calibri"/>
              <a:buChar char="●"/>
            </a:pPr>
            <a:r>
              <a:rPr lang="en-US" sz="2400" dirty="0"/>
              <a:t>Allows parents to challenge any library material as to whether or not it is developmentally appropriate</a:t>
            </a:r>
            <a:endParaRPr sz="2400" dirty="0"/>
          </a:p>
          <a:p>
            <a:pPr marL="457200" lvl="0" indent="-400050" algn="l" rtl="0">
              <a:lnSpc>
                <a:spcPct val="115000"/>
              </a:lnSpc>
              <a:spcBef>
                <a:spcPts val="0"/>
              </a:spcBef>
              <a:spcAft>
                <a:spcPts val="0"/>
              </a:spcAft>
              <a:buClr>
                <a:schemeClr val="dk1"/>
              </a:buClr>
              <a:buSzPts val="2700"/>
              <a:buFont typeface="Calibri"/>
              <a:buChar char="●"/>
            </a:pPr>
            <a:r>
              <a:rPr lang="en-US" sz="2400" dirty="0"/>
              <a:t>Requires local policy and process for addressing challenges to library materials</a:t>
            </a:r>
            <a:endParaRPr dirty="0"/>
          </a:p>
        </p:txBody>
      </p:sp>
      <p:sp>
        <p:nvSpPr>
          <p:cNvPr id="558" name="Google Shape;558;p34">
            <a:extLst>
              <a:ext uri="{FF2B5EF4-FFF2-40B4-BE49-F238E27FC236}">
                <a16:creationId xmlns:a16="http://schemas.microsoft.com/office/drawing/2014/main" id="{4FF18C6A-668F-F60F-27EE-9947ED982813}"/>
              </a:ext>
            </a:extLst>
          </p:cNvPr>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US" sz="1000" b="0" i="0" u="none" strike="noStrike" cap="none">
                <a:solidFill>
                  <a:srgbClr val="707271"/>
                </a:solidFill>
                <a:latin typeface="Calibri"/>
                <a:ea typeface="Calibri"/>
                <a:cs typeface="Calibri"/>
                <a:sym typeface="Calibri"/>
              </a:rPr>
              <a:t>57</a:t>
            </a:fld>
            <a:endParaRPr sz="1000" b="0" i="0" u="none" strike="noStrike" cap="none">
              <a:solidFill>
                <a:srgbClr val="707271"/>
              </a:solidFill>
              <a:latin typeface="Calibri"/>
              <a:ea typeface="Calibri"/>
              <a:cs typeface="Calibri"/>
              <a:sym typeface="Calibri"/>
            </a:endParaRPr>
          </a:p>
        </p:txBody>
      </p:sp>
    </p:spTree>
    <p:extLst>
      <p:ext uri="{BB962C8B-B14F-4D97-AF65-F5344CB8AC3E}">
        <p14:creationId xmlns:p14="http://schemas.microsoft.com/office/powerpoint/2010/main" val="17621889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69">
          <a:extLst>
            <a:ext uri="{FF2B5EF4-FFF2-40B4-BE49-F238E27FC236}">
              <a16:creationId xmlns:a16="http://schemas.microsoft.com/office/drawing/2014/main" id="{C9E91880-F512-80EC-8F4E-A4B53C8A6290}"/>
            </a:ext>
          </a:extLst>
        </p:cNvPr>
        <p:cNvGrpSpPr/>
        <p:nvPr/>
      </p:nvGrpSpPr>
      <p:grpSpPr>
        <a:xfrm>
          <a:off x="0" y="0"/>
          <a:ext cx="0" cy="0"/>
          <a:chOff x="0" y="0"/>
          <a:chExt cx="0" cy="0"/>
        </a:xfrm>
      </p:grpSpPr>
      <p:sp>
        <p:nvSpPr>
          <p:cNvPr id="570" name="Google Shape;570;p36">
            <a:extLst>
              <a:ext uri="{FF2B5EF4-FFF2-40B4-BE49-F238E27FC236}">
                <a16:creationId xmlns:a16="http://schemas.microsoft.com/office/drawing/2014/main" id="{84DD42C7-CD88-EE7C-E522-772A4F6725C0}"/>
              </a:ext>
            </a:extLst>
          </p:cNvPr>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a:t>Access to Diverse and </a:t>
            </a:r>
            <a:br>
              <a:rPr lang="en-US"/>
            </a:br>
            <a:r>
              <a:rPr lang="en-US"/>
              <a:t>Inclusive Material</a:t>
            </a:r>
            <a:endParaRPr/>
          </a:p>
        </p:txBody>
      </p:sp>
      <p:sp>
        <p:nvSpPr>
          <p:cNvPr id="571" name="Google Shape;571;p36">
            <a:extLst>
              <a:ext uri="{FF2B5EF4-FFF2-40B4-BE49-F238E27FC236}">
                <a16:creationId xmlns:a16="http://schemas.microsoft.com/office/drawing/2014/main" id="{67C6FC06-547E-14A0-5A1C-940E035C4D8E}"/>
              </a:ext>
            </a:extLst>
          </p:cNvPr>
          <p:cNvSpPr txBox="1">
            <a:spLocks noGrp="1"/>
          </p:cNvSpPr>
          <p:nvPr>
            <p:ph type="body" idx="1"/>
          </p:nvPr>
        </p:nvSpPr>
        <p:spPr>
          <a:xfrm>
            <a:off x="457200" y="1524000"/>
            <a:ext cx="8229600" cy="4953000"/>
          </a:xfrm>
          <a:prstGeom prst="rect">
            <a:avLst/>
          </a:prstGeom>
          <a:noFill/>
          <a:ln>
            <a:noFill/>
          </a:ln>
        </p:spPr>
        <p:txBody>
          <a:bodyPr spcFirstLastPara="1" wrap="square" lIns="91425" tIns="45700" rIns="91425" bIns="45700" anchor="t" anchorCtr="0">
            <a:noAutofit/>
          </a:bodyPr>
          <a:lstStyle/>
          <a:p>
            <a:pPr marL="342891" lvl="0" indent="-342891" algn="l" rtl="0">
              <a:spcBef>
                <a:spcPts val="0"/>
              </a:spcBef>
              <a:spcAft>
                <a:spcPts val="0"/>
              </a:spcAft>
              <a:buClr>
                <a:schemeClr val="dk1"/>
              </a:buClr>
              <a:buSzPts val="2400"/>
              <a:buChar char="•"/>
            </a:pPr>
            <a:r>
              <a:rPr lang="en-US" sz="2400"/>
              <a:t>The district is specifically prohibited from denying students the right to reserve or check out “diverse and inclusive material”.  </a:t>
            </a:r>
            <a:endParaRPr/>
          </a:p>
          <a:p>
            <a:pPr marL="342891" lvl="0" indent="-342891" algn="l" rtl="0">
              <a:spcBef>
                <a:spcPts val="480"/>
              </a:spcBef>
              <a:spcAft>
                <a:spcPts val="0"/>
              </a:spcAft>
              <a:buClr>
                <a:schemeClr val="dk1"/>
              </a:buClr>
              <a:buSzPts val="2400"/>
              <a:buChar char="•"/>
            </a:pPr>
            <a:r>
              <a:rPr lang="en-US" sz="2400"/>
              <a:t>“Diverse and inclusive material” is defined as “any material that reflects any protected class, … material produced by an author who is a member of a protected class … and material that contains the author’s points of view concerning contemporary problems and issue; but excludes content that is inappropriate … for grades served by the school library.”  </a:t>
            </a:r>
            <a:endParaRPr/>
          </a:p>
          <a:p>
            <a:pPr marL="342891" lvl="0" indent="-342891" algn="l" rtl="0">
              <a:spcBef>
                <a:spcPts val="480"/>
              </a:spcBef>
              <a:spcAft>
                <a:spcPts val="0"/>
              </a:spcAft>
              <a:buClr>
                <a:schemeClr val="dk1"/>
              </a:buClr>
              <a:buSzPts val="2400"/>
              <a:buChar char="•"/>
            </a:pPr>
            <a:r>
              <a:rPr lang="en-US" sz="2400"/>
              <a:t>This provision means that a school district cannot ban access to library materials simply because they contain reference to specific topics, such as gender identity, sexual orientation, or race.</a:t>
            </a:r>
            <a:endParaRPr/>
          </a:p>
        </p:txBody>
      </p:sp>
      <p:sp>
        <p:nvSpPr>
          <p:cNvPr id="572" name="Google Shape;572;p36">
            <a:extLst>
              <a:ext uri="{FF2B5EF4-FFF2-40B4-BE49-F238E27FC236}">
                <a16:creationId xmlns:a16="http://schemas.microsoft.com/office/drawing/2014/main" id="{66502A9C-E34A-1487-E8E3-6FA8180D7113}"/>
              </a:ext>
            </a:extLst>
          </p:cNvPr>
          <p:cNvSpPr txBox="1">
            <a:spLocks noGrp="1"/>
          </p:cNvSpPr>
          <p:nvPr>
            <p:ph type="sldNum" idx="12"/>
          </p:nvPr>
        </p:nvSpPr>
        <p:spPr>
          <a:xfrm>
            <a:off x="6553200" y="6356356"/>
            <a:ext cx="2133600"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707271"/>
              </a:buClr>
              <a:buSzPts val="1000"/>
              <a:buFont typeface="Calibri"/>
              <a:buNone/>
            </a:pPr>
            <a:fld id="{00000000-1234-1234-1234-123412341234}" type="slidenum">
              <a:rPr lang="en-US" sz="1000" b="0" i="0" u="none" strike="noStrike" cap="none">
                <a:solidFill>
                  <a:srgbClr val="707271"/>
                </a:solidFill>
                <a:latin typeface="Calibri"/>
                <a:ea typeface="Calibri"/>
                <a:cs typeface="Calibri"/>
                <a:sym typeface="Calibri"/>
              </a:rPr>
              <a:t>58</a:t>
            </a:fld>
            <a:endParaRPr sz="1000" b="0" i="0" u="none" strike="noStrike" cap="none">
              <a:solidFill>
                <a:srgbClr val="707271"/>
              </a:solidFill>
              <a:latin typeface="Calibri"/>
              <a:ea typeface="Calibri"/>
              <a:cs typeface="Calibri"/>
              <a:sym typeface="Calibri"/>
            </a:endParaRPr>
          </a:p>
        </p:txBody>
      </p:sp>
    </p:spTree>
    <p:extLst>
      <p:ext uri="{BB962C8B-B14F-4D97-AF65-F5344CB8AC3E}">
        <p14:creationId xmlns:p14="http://schemas.microsoft.com/office/powerpoint/2010/main" val="51386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A13A-88F1-0B35-A8D8-FACE333452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6A3847-7E66-927D-02EA-97AFC1BB1302}"/>
              </a:ext>
            </a:extLst>
          </p:cNvPr>
          <p:cNvSpPr>
            <a:spLocks noGrp="1"/>
          </p:cNvSpPr>
          <p:nvPr>
            <p:ph type="title"/>
          </p:nvPr>
        </p:nvSpPr>
        <p:spPr/>
        <p:txBody>
          <a:bodyPr/>
          <a:lstStyle/>
          <a:p>
            <a:r>
              <a:rPr lang="en-US" dirty="0"/>
              <a:t>Classroom Libraries</a:t>
            </a:r>
          </a:p>
        </p:txBody>
      </p:sp>
      <p:sp>
        <p:nvSpPr>
          <p:cNvPr id="3" name="Content Placeholder 2">
            <a:extLst>
              <a:ext uri="{FF2B5EF4-FFF2-40B4-BE49-F238E27FC236}">
                <a16:creationId xmlns:a16="http://schemas.microsoft.com/office/drawing/2014/main" id="{D668A931-FAB5-70D3-0EE6-FDCE33140370}"/>
              </a:ext>
            </a:extLst>
          </p:cNvPr>
          <p:cNvSpPr>
            <a:spLocks noGrp="1"/>
          </p:cNvSpPr>
          <p:nvPr>
            <p:ph idx="1"/>
          </p:nvPr>
        </p:nvSpPr>
        <p:spPr/>
        <p:txBody>
          <a:bodyPr/>
          <a:lstStyle/>
          <a:p>
            <a:r>
              <a:rPr lang="en-US" dirty="0"/>
              <a:t>Not covered by Freedom to Read Act</a:t>
            </a:r>
          </a:p>
          <a:p>
            <a:r>
              <a:rPr lang="en-US" dirty="0"/>
              <a:t>However …</a:t>
            </a:r>
          </a:p>
          <a:p>
            <a:pPr lvl="1"/>
            <a:r>
              <a:rPr lang="en-US" dirty="0"/>
              <a:t>Need to consider parameters/guidelines/oversight for classroom libraries</a:t>
            </a:r>
          </a:p>
          <a:p>
            <a:pPr lvl="1"/>
            <a:r>
              <a:rPr lang="en-US" dirty="0"/>
              <a:t>Classroom libraries are covered by U.S. Supreme Court decision in </a:t>
            </a:r>
            <a:r>
              <a:rPr lang="en-US" u="sng" dirty="0"/>
              <a:t>Mahmoud v. Taylor</a:t>
            </a:r>
          </a:p>
        </p:txBody>
      </p:sp>
      <p:sp>
        <p:nvSpPr>
          <p:cNvPr id="4" name="Slide Number Placeholder 3">
            <a:extLst>
              <a:ext uri="{FF2B5EF4-FFF2-40B4-BE49-F238E27FC236}">
                <a16:creationId xmlns:a16="http://schemas.microsoft.com/office/drawing/2014/main" id="{8C5688D0-5A7B-5304-34DA-EAD2BBC60937}"/>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59</a:t>
            </a:fld>
            <a:endParaRPr lang="en-US" dirty="0">
              <a:solidFill>
                <a:prstClr val="black">
                  <a:tint val="75000"/>
                </a:prstClr>
              </a:solidFill>
            </a:endParaRPr>
          </a:p>
        </p:txBody>
      </p:sp>
    </p:spTree>
    <p:extLst>
      <p:ext uri="{BB962C8B-B14F-4D97-AF65-F5344CB8AC3E}">
        <p14:creationId xmlns:p14="http://schemas.microsoft.com/office/powerpoint/2010/main" val="41897156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rmAutofit fontScale="90000"/>
          </a:bodyPr>
          <a:lstStyle/>
          <a:p>
            <a:pPr algn="ctr"/>
            <a:r>
              <a:rPr lang="en-US" u="sng" dirty="0"/>
              <a:t>Code of Ethics for School Board Members</a:t>
            </a:r>
            <a:br>
              <a:rPr lang="en-US" sz="3600" u="sng" dirty="0"/>
            </a:br>
            <a:r>
              <a:rPr lang="en-US" sz="3600" i="1" dirty="0"/>
              <a:t>N.J.S.A. </a:t>
            </a:r>
            <a:r>
              <a:rPr lang="en-US" sz="3600" dirty="0"/>
              <a:t>18A:12-24.1, P.L. 2001, c. 178</a:t>
            </a:r>
          </a:p>
        </p:txBody>
      </p:sp>
      <p:sp>
        <p:nvSpPr>
          <p:cNvPr id="3" name="Content Placeholder 2"/>
          <p:cNvSpPr>
            <a:spLocks noGrp="1"/>
          </p:cNvSpPr>
          <p:nvPr>
            <p:ph idx="1"/>
          </p:nvPr>
        </p:nvSpPr>
        <p:spPr>
          <a:xfrm>
            <a:off x="457200" y="1600200"/>
            <a:ext cx="8229600" cy="4756150"/>
          </a:xfrm>
        </p:spPr>
        <p:txBody>
          <a:bodyPr>
            <a:normAutofit fontScale="92500" lnSpcReduction="20000"/>
          </a:bodyPr>
          <a:lstStyle/>
          <a:p>
            <a:r>
              <a:rPr lang="en-US" dirty="0"/>
              <a:t>Uphold and enforce all laws, rules of the State Board of Education, court orders</a:t>
            </a:r>
          </a:p>
          <a:p>
            <a:r>
              <a:rPr lang="en-US" dirty="0"/>
              <a:t>Make decisions for the educational welfare of children</a:t>
            </a:r>
          </a:p>
          <a:p>
            <a:r>
              <a:rPr lang="en-US" dirty="0"/>
              <a:t>Board action to be confined to “policymaking, planning and appraisal”</a:t>
            </a:r>
          </a:p>
          <a:p>
            <a:r>
              <a:rPr lang="en-US" dirty="0"/>
              <a:t>Not to administer schools, but to see that schools are well-run </a:t>
            </a:r>
          </a:p>
          <a:p>
            <a:r>
              <a:rPr lang="en-US" dirty="0"/>
              <a:t>Authority rests with the board, not individual members; no personal promises or private action that could compromise the board</a:t>
            </a:r>
          </a:p>
          <a:p>
            <a:pPr lvl="1">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dirty="0"/>
          </a:p>
        </p:txBody>
      </p:sp>
    </p:spTree>
    <p:extLst>
      <p:ext uri="{BB962C8B-B14F-4D97-AF65-F5344CB8AC3E}">
        <p14:creationId xmlns:p14="http://schemas.microsoft.com/office/powerpoint/2010/main" val="19587505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2AC78-C883-C2AC-0CC2-F5BCA851320E}"/>
              </a:ext>
            </a:extLst>
          </p:cNvPr>
          <p:cNvSpPr>
            <a:spLocks noGrp="1"/>
          </p:cNvSpPr>
          <p:nvPr>
            <p:ph type="title"/>
          </p:nvPr>
        </p:nvSpPr>
        <p:spPr/>
        <p:txBody>
          <a:bodyPr/>
          <a:lstStyle/>
          <a:p>
            <a:r>
              <a:rPr lang="en-US" dirty="0"/>
              <a:t>NJ Law Against Discrimination</a:t>
            </a:r>
          </a:p>
        </p:txBody>
      </p:sp>
      <p:sp>
        <p:nvSpPr>
          <p:cNvPr id="3" name="Content Placeholder 2">
            <a:extLst>
              <a:ext uri="{FF2B5EF4-FFF2-40B4-BE49-F238E27FC236}">
                <a16:creationId xmlns:a16="http://schemas.microsoft.com/office/drawing/2014/main" id="{763526D4-72E8-44BA-652D-D0D306E11897}"/>
              </a:ext>
            </a:extLst>
          </p:cNvPr>
          <p:cNvSpPr>
            <a:spLocks noGrp="1"/>
          </p:cNvSpPr>
          <p:nvPr>
            <p:ph idx="1"/>
          </p:nvPr>
        </p:nvSpPr>
        <p:spPr/>
        <p:txBody>
          <a:bodyPr>
            <a:normAutofit fontScale="70000" lnSpcReduction="20000"/>
          </a:bodyPr>
          <a:lstStyle/>
          <a:p>
            <a:r>
              <a:rPr lang="en-US" dirty="0"/>
              <a:t>Enacted in 1945, first of its kind state civil rights law</a:t>
            </a:r>
          </a:p>
          <a:p>
            <a:r>
              <a:rPr lang="en-US" dirty="0"/>
              <a:t>Provides strong protections based on a wide range of protected characteristics </a:t>
            </a:r>
          </a:p>
          <a:p>
            <a:r>
              <a:rPr lang="en-US" dirty="0"/>
              <a:t>Covers employment, places of public accommodation, housing, business transactions</a:t>
            </a:r>
          </a:p>
          <a:p>
            <a:r>
              <a:rPr lang="en-US" dirty="0"/>
              <a:t>Amended in 1992 to cover sexual orientation</a:t>
            </a:r>
          </a:p>
          <a:p>
            <a:r>
              <a:rPr lang="en-US" dirty="0"/>
              <a:t>Amended in 2006 to cover gender identity and gender expression</a:t>
            </a:r>
          </a:p>
          <a:p>
            <a:r>
              <a:rPr lang="en-US" dirty="0"/>
              <a:t>Amended in 2018 – Equal Pay Act</a:t>
            </a:r>
          </a:p>
          <a:p>
            <a:r>
              <a:rPr lang="en-US" dirty="0"/>
              <a:t>Amended in 2019 – CROWN Act</a:t>
            </a:r>
          </a:p>
          <a:p>
            <a:r>
              <a:rPr lang="en-US" dirty="0"/>
              <a:t>Expands protections provided under federal law</a:t>
            </a:r>
          </a:p>
          <a:p>
            <a:r>
              <a:rPr lang="en-US" b="1" dirty="0"/>
              <a:t>NO NEED TO PROVE INTENT TO DISCRIMINATE</a:t>
            </a:r>
          </a:p>
          <a:p>
            <a:r>
              <a:rPr lang="en-US" dirty="0"/>
              <a:t>Generally relied on by plaintiffs more than comparable federal law</a:t>
            </a:r>
          </a:p>
        </p:txBody>
      </p:sp>
      <p:sp>
        <p:nvSpPr>
          <p:cNvPr id="4" name="Slide Number Placeholder 3">
            <a:extLst>
              <a:ext uri="{FF2B5EF4-FFF2-40B4-BE49-F238E27FC236}">
                <a16:creationId xmlns:a16="http://schemas.microsoft.com/office/drawing/2014/main" id="{6591DC04-EC91-3743-4D33-FBEF8F858BE9}"/>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60</a:t>
            </a:fld>
            <a:endParaRPr lang="en-US" dirty="0">
              <a:solidFill>
                <a:prstClr val="black">
                  <a:tint val="75000"/>
                </a:prstClr>
              </a:solidFill>
            </a:endParaRPr>
          </a:p>
        </p:txBody>
      </p:sp>
    </p:spTree>
    <p:extLst>
      <p:ext uri="{BB962C8B-B14F-4D97-AF65-F5344CB8AC3E}">
        <p14:creationId xmlns:p14="http://schemas.microsoft.com/office/powerpoint/2010/main" val="3976301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8C41C-DA49-B3E0-F8DF-0AD335A779CC}"/>
              </a:ext>
            </a:extLst>
          </p:cNvPr>
          <p:cNvSpPr>
            <a:spLocks noGrp="1"/>
          </p:cNvSpPr>
          <p:nvPr>
            <p:ph type="title"/>
          </p:nvPr>
        </p:nvSpPr>
        <p:spPr/>
        <p:txBody>
          <a:bodyPr/>
          <a:lstStyle/>
          <a:p>
            <a:r>
              <a:rPr lang="en-US" dirty="0"/>
              <a:t>Immigration enforcement</a:t>
            </a:r>
          </a:p>
        </p:txBody>
      </p:sp>
    </p:spTree>
    <p:extLst>
      <p:ext uri="{BB962C8B-B14F-4D97-AF65-F5344CB8AC3E}">
        <p14:creationId xmlns:p14="http://schemas.microsoft.com/office/powerpoint/2010/main" val="1466032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467A62-BC04-FC7E-5B07-4D98E34DB336}"/>
              </a:ext>
            </a:extLst>
          </p:cNvPr>
          <p:cNvSpPr>
            <a:spLocks noGrp="1"/>
          </p:cNvSpPr>
          <p:nvPr>
            <p:ph type="title"/>
          </p:nvPr>
        </p:nvSpPr>
        <p:spPr/>
        <p:txBody>
          <a:bodyPr/>
          <a:lstStyle/>
          <a:p>
            <a:r>
              <a:rPr lang="en-US" dirty="0"/>
              <a:t>Addressing Citizenship Status</a:t>
            </a:r>
          </a:p>
        </p:txBody>
      </p:sp>
      <p:sp>
        <p:nvSpPr>
          <p:cNvPr id="3" name="Content Placeholder 2">
            <a:extLst>
              <a:ext uri="{FF2B5EF4-FFF2-40B4-BE49-F238E27FC236}">
                <a16:creationId xmlns:a16="http://schemas.microsoft.com/office/drawing/2014/main" id="{0A5C4B5C-E445-B9CC-AFAD-E9B5D9577F78}"/>
              </a:ext>
            </a:extLst>
          </p:cNvPr>
          <p:cNvSpPr>
            <a:spLocks noGrp="1"/>
          </p:cNvSpPr>
          <p:nvPr>
            <p:ph idx="1"/>
          </p:nvPr>
        </p:nvSpPr>
        <p:spPr/>
        <p:txBody>
          <a:bodyPr>
            <a:normAutofit fontScale="92500" lnSpcReduction="20000"/>
          </a:bodyPr>
          <a:lstStyle/>
          <a:p>
            <a:r>
              <a:rPr lang="en-US" dirty="0"/>
              <a:t>Cannot require documents that would only be available to citizens (e.g. Social Security card, Driver’s license, U.S. birth certificate)</a:t>
            </a:r>
          </a:p>
          <a:p>
            <a:r>
              <a:rPr lang="en-US" dirty="0"/>
              <a:t>See 2018 </a:t>
            </a:r>
            <a:r>
              <a:rPr lang="en-US" dirty="0">
                <a:hlinkClick r:id="rId2"/>
              </a:rPr>
              <a:t>Immigrant Trust Directive</a:t>
            </a:r>
            <a:r>
              <a:rPr lang="en-US" dirty="0"/>
              <a:t> from New Jersey Attorney General, limits cooperation with state and local law enforcement</a:t>
            </a:r>
          </a:p>
          <a:p>
            <a:r>
              <a:rPr lang="en-US" dirty="0"/>
              <a:t>FERPA limits information sharing</a:t>
            </a:r>
          </a:p>
          <a:p>
            <a:r>
              <a:rPr lang="en-US" dirty="0"/>
              <a:t>Avoid documenting information related to citizenship status</a:t>
            </a:r>
          </a:p>
          <a:p>
            <a:r>
              <a:rPr lang="en-US" dirty="0"/>
              <a:t>Need to plan for impact of potential family separation</a:t>
            </a:r>
          </a:p>
        </p:txBody>
      </p:sp>
      <p:sp>
        <p:nvSpPr>
          <p:cNvPr id="4" name="Slide Number Placeholder 3">
            <a:extLst>
              <a:ext uri="{FF2B5EF4-FFF2-40B4-BE49-F238E27FC236}">
                <a16:creationId xmlns:a16="http://schemas.microsoft.com/office/drawing/2014/main" id="{7F44D010-AC7C-ED4A-8840-318A7CBED5BF}"/>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62</a:t>
            </a:fld>
            <a:endParaRPr lang="en-US" dirty="0">
              <a:solidFill>
                <a:prstClr val="black">
                  <a:tint val="75000"/>
                </a:prstClr>
              </a:solidFill>
            </a:endParaRPr>
          </a:p>
        </p:txBody>
      </p:sp>
    </p:spTree>
    <p:extLst>
      <p:ext uri="{BB962C8B-B14F-4D97-AF65-F5344CB8AC3E}">
        <p14:creationId xmlns:p14="http://schemas.microsoft.com/office/powerpoint/2010/main" val="3490400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9C488-CD5A-F0FE-FC84-FBFBAC2D6874}"/>
              </a:ext>
            </a:extLst>
          </p:cNvPr>
          <p:cNvSpPr>
            <a:spLocks noGrp="1"/>
          </p:cNvSpPr>
          <p:nvPr>
            <p:ph type="title"/>
          </p:nvPr>
        </p:nvSpPr>
        <p:spPr/>
        <p:txBody>
          <a:bodyPr/>
          <a:lstStyle/>
          <a:p>
            <a:r>
              <a:rPr lang="en-US" dirty="0"/>
              <a:t>Immigration Enforcement</a:t>
            </a:r>
          </a:p>
        </p:txBody>
      </p:sp>
      <p:sp>
        <p:nvSpPr>
          <p:cNvPr id="3" name="Text Placeholder 2">
            <a:extLst>
              <a:ext uri="{FF2B5EF4-FFF2-40B4-BE49-F238E27FC236}">
                <a16:creationId xmlns:a16="http://schemas.microsoft.com/office/drawing/2014/main" id="{9FC081F7-CEBA-938C-5462-38A64F84959B}"/>
              </a:ext>
            </a:extLst>
          </p:cNvPr>
          <p:cNvSpPr>
            <a:spLocks noGrp="1"/>
          </p:cNvSpPr>
          <p:nvPr>
            <p:ph type="body" idx="1"/>
          </p:nvPr>
        </p:nvSpPr>
        <p:spPr/>
        <p:txBody>
          <a:bodyPr>
            <a:normAutofit fontScale="92500" lnSpcReduction="10000"/>
          </a:bodyPr>
          <a:lstStyle/>
          <a:p>
            <a:pPr marL="114300" indent="0">
              <a:buNone/>
            </a:pPr>
            <a:r>
              <a:rPr lang="en-US" b="1" dirty="0"/>
              <a:t>P.L. 2025, c. 401(1/20/26)</a:t>
            </a:r>
            <a:r>
              <a:rPr lang="en-US" dirty="0"/>
              <a:t> - "Safe Communities Act"; requires the Attorney General to develop model policies to ensure personal freedom in certain sensitive locations, including public schools, to ensure such institutions remain safe and accessible to all state residents. </a:t>
            </a:r>
          </a:p>
          <a:p>
            <a:pPr marL="114300" indent="0">
              <a:buNone/>
            </a:pPr>
            <a:r>
              <a:rPr lang="en-US" dirty="0"/>
              <a:t>Districts must follow OR have even more stringent guidelines</a:t>
            </a:r>
          </a:p>
          <a:p>
            <a:pPr marL="114300" indent="0">
              <a:buNone/>
            </a:pPr>
            <a:r>
              <a:rPr lang="en-US" dirty="0"/>
              <a:t>Addresses Federal immigration enforcement in sensitive locations. </a:t>
            </a:r>
          </a:p>
          <a:p>
            <a:endParaRPr lang="en-US" dirty="0"/>
          </a:p>
        </p:txBody>
      </p:sp>
      <p:sp>
        <p:nvSpPr>
          <p:cNvPr id="4" name="Slide Number Placeholder 3">
            <a:extLst>
              <a:ext uri="{FF2B5EF4-FFF2-40B4-BE49-F238E27FC236}">
                <a16:creationId xmlns:a16="http://schemas.microsoft.com/office/drawing/2014/main" id="{9AE09E06-0723-1DB7-31B9-0C03BF2E33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63</a:t>
            </a:fld>
            <a:endParaRPr lang="en-US"/>
          </a:p>
        </p:txBody>
      </p:sp>
    </p:spTree>
    <p:extLst>
      <p:ext uri="{BB962C8B-B14F-4D97-AF65-F5344CB8AC3E}">
        <p14:creationId xmlns:p14="http://schemas.microsoft.com/office/powerpoint/2010/main" val="16503265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D152B-0181-73EF-F717-5C59415D2952}"/>
              </a:ext>
            </a:extLst>
          </p:cNvPr>
          <p:cNvSpPr>
            <a:spLocks noGrp="1"/>
          </p:cNvSpPr>
          <p:nvPr>
            <p:ph type="title"/>
          </p:nvPr>
        </p:nvSpPr>
        <p:spPr/>
        <p:txBody>
          <a:bodyPr/>
          <a:lstStyle/>
          <a:p>
            <a:r>
              <a:rPr lang="en-US" dirty="0"/>
              <a:t>USDOJ Lawsuit</a:t>
            </a:r>
          </a:p>
        </p:txBody>
      </p:sp>
      <p:sp>
        <p:nvSpPr>
          <p:cNvPr id="3" name="Content Placeholder 2">
            <a:extLst>
              <a:ext uri="{FF2B5EF4-FFF2-40B4-BE49-F238E27FC236}">
                <a16:creationId xmlns:a16="http://schemas.microsoft.com/office/drawing/2014/main" id="{00E4553D-8E02-3F3E-90AC-E06CAA7805F1}"/>
              </a:ext>
            </a:extLst>
          </p:cNvPr>
          <p:cNvSpPr>
            <a:spLocks noGrp="1"/>
          </p:cNvSpPr>
          <p:nvPr>
            <p:ph idx="1"/>
          </p:nvPr>
        </p:nvSpPr>
        <p:spPr/>
        <p:txBody>
          <a:bodyPr>
            <a:normAutofit fontScale="85000" lnSpcReduction="20000"/>
          </a:bodyPr>
          <a:lstStyle/>
          <a:p>
            <a:r>
              <a:rPr lang="en-US" dirty="0"/>
              <a:t>Governor Sherrill </a:t>
            </a:r>
            <a:r>
              <a:rPr lang="en-US" dirty="0">
                <a:hlinkClick r:id="rId2"/>
              </a:rPr>
              <a:t>Executive Order 12</a:t>
            </a:r>
            <a:endParaRPr lang="en-US" dirty="0"/>
          </a:p>
          <a:p>
            <a:pPr lvl="1">
              <a:buFontTx/>
              <a:buChar char="-"/>
            </a:pPr>
            <a:r>
              <a:rPr lang="en-US" dirty="0"/>
              <a:t>The executive order prohibits ICE agents from entering, accessing, or using nonpublic areas of State property for their operations unless authorized by a judicial warrant. This would include, for example, residential medical facilities, child care centers and government offices.</a:t>
            </a:r>
          </a:p>
          <a:p>
            <a:pPr lvl="1">
              <a:buFontTx/>
              <a:buChar char="-"/>
            </a:pPr>
            <a:r>
              <a:rPr lang="en-US" dirty="0"/>
              <a:t>Governor Sherrill has also pledged to continue enforcing the Attorney General’s </a:t>
            </a:r>
            <a:r>
              <a:rPr lang="en-US" u="sng" dirty="0">
                <a:hlinkClick r:id="rId3"/>
              </a:rPr>
              <a:t>directive</a:t>
            </a:r>
            <a:r>
              <a:rPr lang="en-US" dirty="0"/>
              <a:t>, which strengthens public safety by building trust between state and local law enforcement and the communities they serve.  </a:t>
            </a:r>
          </a:p>
          <a:p>
            <a:r>
              <a:rPr lang="en-US" dirty="0"/>
              <a:t>NJ Launches </a:t>
            </a:r>
            <a:r>
              <a:rPr lang="en-US" dirty="0">
                <a:hlinkClick r:id="rId4"/>
              </a:rPr>
              <a:t>Know Your Rights</a:t>
            </a:r>
            <a:r>
              <a:rPr lang="en-US" dirty="0"/>
              <a:t> website</a:t>
            </a:r>
          </a:p>
          <a:p>
            <a:pPr marL="0" indent="0">
              <a:buNone/>
            </a:pPr>
            <a:endParaRPr lang="en-US" dirty="0"/>
          </a:p>
          <a:p>
            <a:r>
              <a:rPr lang="en-US" dirty="0"/>
              <a:t>USDOJ files </a:t>
            </a:r>
            <a:r>
              <a:rPr lang="en-US" dirty="0">
                <a:hlinkClick r:id="rId5"/>
              </a:rPr>
              <a:t>lawsuit</a:t>
            </a:r>
            <a:r>
              <a:rPr lang="en-US" dirty="0"/>
              <a:t> challenging EO 12</a:t>
            </a:r>
          </a:p>
          <a:p>
            <a:pPr lvl="1"/>
            <a:endParaRPr lang="en-US" dirty="0"/>
          </a:p>
        </p:txBody>
      </p:sp>
      <p:sp>
        <p:nvSpPr>
          <p:cNvPr id="4" name="Slide Number Placeholder 3">
            <a:extLst>
              <a:ext uri="{FF2B5EF4-FFF2-40B4-BE49-F238E27FC236}">
                <a16:creationId xmlns:a16="http://schemas.microsoft.com/office/drawing/2014/main" id="{0B394691-A7C6-2117-8E94-0FF059E3FE2B}"/>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64</a:t>
            </a:fld>
            <a:endParaRPr lang="en-US" dirty="0">
              <a:solidFill>
                <a:prstClr val="black">
                  <a:tint val="75000"/>
                </a:prstClr>
              </a:solidFill>
            </a:endParaRPr>
          </a:p>
        </p:txBody>
      </p:sp>
    </p:spTree>
    <p:extLst>
      <p:ext uri="{BB962C8B-B14F-4D97-AF65-F5344CB8AC3E}">
        <p14:creationId xmlns:p14="http://schemas.microsoft.com/office/powerpoint/2010/main" val="364997206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00F43-6EDA-B2C6-64DE-99748415C539}"/>
              </a:ext>
            </a:extLst>
          </p:cNvPr>
          <p:cNvSpPr>
            <a:spLocks noGrp="1"/>
          </p:cNvSpPr>
          <p:nvPr>
            <p:ph type="title"/>
          </p:nvPr>
        </p:nvSpPr>
        <p:spPr/>
        <p:txBody>
          <a:bodyPr/>
          <a:lstStyle/>
          <a:p>
            <a:r>
              <a:rPr lang="en-US" dirty="0"/>
              <a:t>Key Resources</a:t>
            </a:r>
          </a:p>
        </p:txBody>
      </p:sp>
      <p:sp>
        <p:nvSpPr>
          <p:cNvPr id="3" name="Content Placeholder 2">
            <a:extLst>
              <a:ext uri="{FF2B5EF4-FFF2-40B4-BE49-F238E27FC236}">
                <a16:creationId xmlns:a16="http://schemas.microsoft.com/office/drawing/2014/main" id="{04A3D8D5-E7B6-FF37-B813-E3B817246562}"/>
              </a:ext>
            </a:extLst>
          </p:cNvPr>
          <p:cNvSpPr>
            <a:spLocks noGrp="1"/>
          </p:cNvSpPr>
          <p:nvPr>
            <p:ph idx="1"/>
          </p:nvPr>
        </p:nvSpPr>
        <p:spPr>
          <a:xfrm>
            <a:off x="457200" y="1295400"/>
            <a:ext cx="8229600" cy="5200934"/>
          </a:xfrm>
        </p:spPr>
        <p:txBody>
          <a:bodyPr>
            <a:normAutofit fontScale="85000" lnSpcReduction="20000"/>
          </a:bodyPr>
          <a:lstStyle/>
          <a:p>
            <a:r>
              <a:rPr lang="en-US" dirty="0"/>
              <a:t>NJPSA Law Primer – </a:t>
            </a:r>
            <a:r>
              <a:rPr lang="en-US" dirty="0">
                <a:hlinkClick r:id="rId3"/>
              </a:rPr>
              <a:t>Undocumented Students</a:t>
            </a:r>
            <a:endParaRPr lang="en-US" dirty="0"/>
          </a:p>
          <a:p>
            <a:r>
              <a:rPr lang="en-US" dirty="0"/>
              <a:t>LEGAL ONE Article – </a:t>
            </a:r>
            <a:r>
              <a:rPr lang="en-US" dirty="0">
                <a:hlinkClick r:id="rId4"/>
              </a:rPr>
              <a:t>Protecting the Rights of Undocumented Students</a:t>
            </a:r>
            <a:endParaRPr lang="en-US" dirty="0"/>
          </a:p>
          <a:p>
            <a:r>
              <a:rPr lang="en-US" dirty="0"/>
              <a:t>LEGAL ONE Article –  </a:t>
            </a:r>
            <a:r>
              <a:rPr lang="en-US" dirty="0">
                <a:hlinkClick r:id="rId5"/>
              </a:rPr>
              <a:t>Attendance and Residency Considerations Pertaining to Undocumented Students and Families</a:t>
            </a:r>
            <a:endParaRPr lang="en-US" dirty="0"/>
          </a:p>
          <a:p>
            <a:r>
              <a:rPr lang="en-US" dirty="0"/>
              <a:t>NJDOE Guidance – </a:t>
            </a:r>
            <a:r>
              <a:rPr lang="en-US" dirty="0">
                <a:hlinkClick r:id="rId6"/>
              </a:rPr>
              <a:t>School-Related State and Federal Requirements Pertaining to Immigrant Students and Families</a:t>
            </a:r>
            <a:endParaRPr lang="en-US" dirty="0"/>
          </a:p>
          <a:p>
            <a:r>
              <a:rPr lang="en-US" dirty="0"/>
              <a:t>Education Law Center, ACLU-NJ, NJCIC March 12, 2025 Letter to School Districts - </a:t>
            </a:r>
            <a:r>
              <a:rPr lang="en-US" dirty="0">
                <a:hlinkClick r:id="rId7"/>
              </a:rPr>
              <a:t>ELC and Partners Send Letter to All NJ School Districts Detailing Legal Rights of Immigrant Students - Education Law Center</a:t>
            </a:r>
            <a:endParaRPr lang="en-US" dirty="0"/>
          </a:p>
          <a:p>
            <a:r>
              <a:rPr lang="en-US" dirty="0"/>
              <a:t>NJ ACLU Guidance – </a:t>
            </a:r>
            <a:r>
              <a:rPr lang="en-US" dirty="0">
                <a:hlinkClick r:id="rId8"/>
              </a:rPr>
              <a:t>Immigrant Rights</a:t>
            </a:r>
            <a:endParaRPr lang="en-US" dirty="0"/>
          </a:p>
        </p:txBody>
      </p:sp>
      <p:sp>
        <p:nvSpPr>
          <p:cNvPr id="4" name="Slide Number Placeholder 3">
            <a:extLst>
              <a:ext uri="{FF2B5EF4-FFF2-40B4-BE49-F238E27FC236}">
                <a16:creationId xmlns:a16="http://schemas.microsoft.com/office/drawing/2014/main" id="{FC9C38DF-FC7A-9236-43DD-96F91B022447}"/>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65</a:t>
            </a:fld>
            <a:endParaRPr lang="en-US" dirty="0">
              <a:solidFill>
                <a:prstClr val="black">
                  <a:tint val="75000"/>
                </a:prstClr>
              </a:solidFill>
            </a:endParaRPr>
          </a:p>
        </p:txBody>
      </p:sp>
    </p:spTree>
    <p:extLst>
      <p:ext uri="{BB962C8B-B14F-4D97-AF65-F5344CB8AC3E}">
        <p14:creationId xmlns:p14="http://schemas.microsoft.com/office/powerpoint/2010/main" val="315254962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5DA5890-107F-02E3-3CAE-62802F9BEEE8}"/>
              </a:ext>
            </a:extLst>
          </p:cNvPr>
          <p:cNvPicPr>
            <a:picLocks noGrp="1" noChangeAspect="1"/>
          </p:cNvPicPr>
          <p:nvPr>
            <p:ph idx="1"/>
          </p:nvPr>
        </p:nvPicPr>
        <p:blipFill>
          <a:blip r:embed="rId2"/>
          <a:stretch>
            <a:fillRect/>
          </a:stretch>
        </p:blipFill>
        <p:spPr>
          <a:xfrm>
            <a:off x="90488" y="519767"/>
            <a:ext cx="8963025" cy="5489853"/>
          </a:xfrm>
          <a:prstGeom prst="rect">
            <a:avLst/>
          </a:prstGeom>
          <a:noFill/>
        </p:spPr>
      </p:pic>
      <p:sp>
        <p:nvSpPr>
          <p:cNvPr id="4" name="Slide Number Placeholder 3" hidden="1">
            <a:extLst>
              <a:ext uri="{FF2B5EF4-FFF2-40B4-BE49-F238E27FC236}">
                <a16:creationId xmlns:a16="http://schemas.microsoft.com/office/drawing/2014/main" id="{024F97F5-D518-F9EC-A624-5CBF7FABD797}"/>
              </a:ext>
            </a:extLst>
          </p:cNvPr>
          <p:cNvSpPr>
            <a:spLocks noGrp="1"/>
          </p:cNvSpPr>
          <p:nvPr>
            <p:ph type="sldNum" sz="quarter" idx="12"/>
          </p:nvPr>
        </p:nvSpPr>
        <p:spPr/>
        <p:txBody>
          <a:bodyPr/>
          <a:lstStyle/>
          <a:p>
            <a:pPr>
              <a:spcAft>
                <a:spcPts val="600"/>
              </a:spcAft>
              <a:defRPr/>
            </a:pPr>
            <a:fld id="{E443D2D3-79D4-425E-A51E-1C8F275C5E7B}" type="slidenum">
              <a:rPr lang="en-US" smtClean="0">
                <a:solidFill>
                  <a:prstClr val="black">
                    <a:tint val="75000"/>
                  </a:prstClr>
                </a:solidFill>
              </a:rPr>
              <a:pPr>
                <a:spcAft>
                  <a:spcPts val="600"/>
                </a:spcAft>
                <a:defRPr/>
              </a:pPr>
              <a:t>66</a:t>
            </a:fld>
            <a:endParaRPr lang="en-US">
              <a:solidFill>
                <a:prstClr val="black">
                  <a:tint val="75000"/>
                </a:prstClr>
              </a:solidFill>
            </a:endParaRPr>
          </a:p>
        </p:txBody>
      </p:sp>
    </p:spTree>
    <p:extLst>
      <p:ext uri="{BB962C8B-B14F-4D97-AF65-F5344CB8AC3E}">
        <p14:creationId xmlns:p14="http://schemas.microsoft.com/office/powerpoint/2010/main" val="167414107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2364E8-139C-1DCC-584D-EB914A2442F5}"/>
              </a:ext>
            </a:extLst>
          </p:cNvPr>
          <p:cNvSpPr>
            <a:spLocks noGrp="1"/>
          </p:cNvSpPr>
          <p:nvPr>
            <p:ph type="title"/>
          </p:nvPr>
        </p:nvSpPr>
        <p:spPr/>
        <p:txBody>
          <a:bodyPr/>
          <a:lstStyle/>
          <a:p>
            <a:r>
              <a:rPr lang="en-US" dirty="0"/>
              <a:t>NJDOE Resources for Families</a:t>
            </a:r>
          </a:p>
        </p:txBody>
      </p:sp>
      <p:sp>
        <p:nvSpPr>
          <p:cNvPr id="3" name="Content Placeholder 2">
            <a:extLst>
              <a:ext uri="{FF2B5EF4-FFF2-40B4-BE49-F238E27FC236}">
                <a16:creationId xmlns:a16="http://schemas.microsoft.com/office/drawing/2014/main" id="{E28AB5E5-06C7-2C5C-116B-503773728FA1}"/>
              </a:ext>
            </a:extLst>
          </p:cNvPr>
          <p:cNvSpPr>
            <a:spLocks noGrp="1"/>
          </p:cNvSpPr>
          <p:nvPr>
            <p:ph idx="1"/>
          </p:nvPr>
        </p:nvSpPr>
        <p:spPr/>
        <p:txBody>
          <a:bodyPr>
            <a:normAutofit fontScale="77500" lnSpcReduction="20000"/>
          </a:bodyPr>
          <a:lstStyle/>
          <a:p>
            <a:pPr algn="l">
              <a:buFont typeface="Arial" panose="020B0604020202020204" pitchFamily="34" charset="0"/>
              <a:buChar char="•"/>
            </a:pPr>
            <a:r>
              <a:rPr lang="en-US" b="0" i="0" dirty="0">
                <a:solidFill>
                  <a:srgbClr val="212529"/>
                </a:solidFill>
                <a:effectLst/>
              </a:rPr>
              <a:t>Do your students’ families have access to </a:t>
            </a:r>
            <a:r>
              <a:rPr lang="en-US" b="0" i="0" u="sng" dirty="0">
                <a:solidFill>
                  <a:srgbClr val="0056B3"/>
                </a:solidFill>
                <a:effectLst/>
                <a:hlinkClick r:id="rId2"/>
              </a:rPr>
              <a:t>Immigration Rights Resources</a:t>
            </a:r>
            <a:r>
              <a:rPr lang="en-US" b="0" i="0" dirty="0">
                <a:solidFill>
                  <a:srgbClr val="212529"/>
                </a:solidFill>
                <a:effectLst/>
              </a:rPr>
              <a:t> and "</a:t>
            </a:r>
            <a:r>
              <a:rPr lang="en-US" b="0" i="0" u="sng" dirty="0">
                <a:solidFill>
                  <a:srgbClr val="0056B3"/>
                </a:solidFill>
                <a:effectLst/>
                <a:hlinkClick r:id="rId3"/>
              </a:rPr>
              <a:t>Know Your Rights</a:t>
            </a:r>
            <a:r>
              <a:rPr lang="en-US" b="0" i="0" dirty="0">
                <a:solidFill>
                  <a:srgbClr val="212529"/>
                </a:solidFill>
                <a:effectLst/>
              </a:rPr>
              <a:t>"  information? </a:t>
            </a:r>
          </a:p>
          <a:p>
            <a:pPr algn="l">
              <a:buFont typeface="Arial" panose="020B0604020202020204" pitchFamily="34" charset="0"/>
              <a:buChar char="•"/>
            </a:pPr>
            <a:r>
              <a:rPr lang="en-US" b="0" i="0" dirty="0">
                <a:solidFill>
                  <a:srgbClr val="212529"/>
                </a:solidFill>
                <a:effectLst/>
              </a:rPr>
              <a:t>Do your students’ families have a </a:t>
            </a:r>
            <a:r>
              <a:rPr lang="en-US" b="0" i="0" u="sng" dirty="0">
                <a:solidFill>
                  <a:srgbClr val="0056B3"/>
                </a:solidFill>
                <a:effectLst/>
                <a:hlinkClick r:id="rId4"/>
              </a:rPr>
              <a:t>Family Preparedness Plan</a:t>
            </a:r>
            <a:r>
              <a:rPr lang="en-US" b="0" i="0" dirty="0">
                <a:solidFill>
                  <a:srgbClr val="212529"/>
                </a:solidFill>
                <a:effectLst/>
              </a:rPr>
              <a:t> to address immigration circumstances? </a:t>
            </a:r>
          </a:p>
          <a:p>
            <a:pPr algn="l">
              <a:buFont typeface="Arial" panose="020B0604020202020204" pitchFamily="34" charset="0"/>
              <a:buChar char="•"/>
            </a:pPr>
            <a:r>
              <a:rPr lang="en-US" b="0" i="0" dirty="0">
                <a:solidFill>
                  <a:srgbClr val="212529"/>
                </a:solidFill>
                <a:effectLst/>
              </a:rPr>
              <a:t>Do your students’ families have access to </a:t>
            </a:r>
            <a:r>
              <a:rPr lang="en-US" b="0" i="0" u="sng" dirty="0">
                <a:solidFill>
                  <a:srgbClr val="0056B3"/>
                </a:solidFill>
                <a:effectLst/>
                <a:hlinkClick r:id="rId5"/>
              </a:rPr>
              <a:t>Pro Bono Legal Service Providers</a:t>
            </a:r>
            <a:r>
              <a:rPr lang="en-US" b="0" i="0" dirty="0">
                <a:solidFill>
                  <a:srgbClr val="212529"/>
                </a:solidFill>
                <a:effectLst/>
              </a:rPr>
              <a:t>? </a:t>
            </a:r>
          </a:p>
          <a:p>
            <a:pPr algn="l">
              <a:buFont typeface="Arial" panose="020B0604020202020204" pitchFamily="34" charset="0"/>
              <a:buChar char="•"/>
            </a:pPr>
            <a:r>
              <a:rPr lang="en-US" b="0" i="0" dirty="0">
                <a:solidFill>
                  <a:srgbClr val="212529"/>
                </a:solidFill>
                <a:effectLst/>
              </a:rPr>
              <a:t>Do your families know what a Power of Attorney is  and whether they should have one?</a:t>
            </a:r>
          </a:p>
          <a:p>
            <a:pPr algn="l">
              <a:buFont typeface="Arial" panose="020B0604020202020204" pitchFamily="34" charset="0"/>
              <a:buChar char="•"/>
            </a:pPr>
            <a:r>
              <a:rPr lang="en-US" b="0" i="0" dirty="0">
                <a:solidFill>
                  <a:srgbClr val="212529"/>
                </a:solidFill>
                <a:effectLst/>
              </a:rPr>
              <a:t>Are your students and families aware of the </a:t>
            </a:r>
            <a:r>
              <a:rPr lang="en-US" b="0" i="0" u="sng" dirty="0">
                <a:solidFill>
                  <a:srgbClr val="0056B3"/>
                </a:solidFill>
                <a:effectLst/>
                <a:hlinkClick r:id="rId6"/>
              </a:rPr>
              <a:t>FAFSA graduation requirement waiver</a:t>
            </a:r>
            <a:r>
              <a:rPr lang="en-US" b="0" i="0" dirty="0">
                <a:solidFill>
                  <a:srgbClr val="212529"/>
                </a:solidFill>
                <a:effectLst/>
              </a:rPr>
              <a:t> available to them?</a:t>
            </a:r>
          </a:p>
          <a:p>
            <a:pPr algn="l">
              <a:buFont typeface="Arial" panose="020B0604020202020204" pitchFamily="34" charset="0"/>
              <a:buChar char="•"/>
            </a:pPr>
            <a:r>
              <a:rPr lang="en-US" b="0" i="0" dirty="0">
                <a:solidFill>
                  <a:srgbClr val="212529"/>
                </a:solidFill>
                <a:effectLst/>
              </a:rPr>
              <a:t>Do your students’ families have access to the </a:t>
            </a:r>
            <a:r>
              <a:rPr lang="en-US" b="0" i="0" u="sng" dirty="0">
                <a:solidFill>
                  <a:srgbClr val="0056B3"/>
                </a:solidFill>
                <a:effectLst/>
                <a:hlinkClick r:id="rId7"/>
              </a:rPr>
              <a:t>Immigration Resources</a:t>
            </a:r>
            <a:r>
              <a:rPr lang="en-US" b="0" i="0" dirty="0">
                <a:solidFill>
                  <a:srgbClr val="212529"/>
                </a:solidFill>
                <a:effectLst/>
              </a:rPr>
              <a:t> made available by the New Jersey Department of Children and Families’ New Jersey Youth Resource Spot?</a:t>
            </a:r>
          </a:p>
          <a:p>
            <a:endParaRPr lang="en-US" dirty="0"/>
          </a:p>
        </p:txBody>
      </p:sp>
      <p:sp>
        <p:nvSpPr>
          <p:cNvPr id="4" name="Slide Number Placeholder 3">
            <a:extLst>
              <a:ext uri="{FF2B5EF4-FFF2-40B4-BE49-F238E27FC236}">
                <a16:creationId xmlns:a16="http://schemas.microsoft.com/office/drawing/2014/main" id="{E61EA8D1-5C9A-6E08-3495-6CD9BF25F47B}"/>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67</a:t>
            </a:fld>
            <a:endParaRPr lang="en-US" dirty="0">
              <a:solidFill>
                <a:prstClr val="black">
                  <a:tint val="75000"/>
                </a:prstClr>
              </a:solidFill>
            </a:endParaRPr>
          </a:p>
        </p:txBody>
      </p:sp>
    </p:spTree>
    <p:extLst>
      <p:ext uri="{BB962C8B-B14F-4D97-AF65-F5344CB8AC3E}">
        <p14:creationId xmlns:p14="http://schemas.microsoft.com/office/powerpoint/2010/main" val="402896356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031F2-31F7-E7DC-CE0D-495F41080146}"/>
              </a:ext>
            </a:extLst>
          </p:cNvPr>
          <p:cNvSpPr>
            <a:spLocks noGrp="1"/>
          </p:cNvSpPr>
          <p:nvPr>
            <p:ph type="title"/>
          </p:nvPr>
        </p:nvSpPr>
        <p:spPr/>
        <p:txBody>
          <a:bodyPr>
            <a:normAutofit fontScale="90000"/>
          </a:bodyPr>
          <a:lstStyle/>
          <a:p>
            <a:r>
              <a:rPr lang="en-US" dirty="0"/>
              <a:t>NJDOE Resources for Addressing Trauma Related to Deportation</a:t>
            </a:r>
          </a:p>
        </p:txBody>
      </p:sp>
      <p:sp>
        <p:nvSpPr>
          <p:cNvPr id="3" name="Content Placeholder 2">
            <a:extLst>
              <a:ext uri="{FF2B5EF4-FFF2-40B4-BE49-F238E27FC236}">
                <a16:creationId xmlns:a16="http://schemas.microsoft.com/office/drawing/2014/main" id="{2E0FD5A1-C827-4109-AEA1-D7A498FA3807}"/>
              </a:ext>
            </a:extLst>
          </p:cNvPr>
          <p:cNvSpPr>
            <a:spLocks noGrp="1"/>
          </p:cNvSpPr>
          <p:nvPr>
            <p:ph idx="1"/>
          </p:nvPr>
        </p:nvSpPr>
        <p:spPr>
          <a:xfrm>
            <a:off x="457200" y="1600206"/>
            <a:ext cx="8229600" cy="4810374"/>
          </a:xfrm>
        </p:spPr>
        <p:txBody>
          <a:bodyPr>
            <a:normAutofit fontScale="47500" lnSpcReduction="20000"/>
          </a:bodyPr>
          <a:lstStyle/>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2"/>
              </a:rPr>
              <a:t>NJDOE Trauma-Informed/Trauma-Sensitive Practices</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Offers guidance and tools for schools to implement trauma-informed/trauma sensitive practices, creating supportive learning environments for all students, and including those impacted by deportation or other traumatic events.</a:t>
            </a:r>
          </a:p>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3"/>
              </a:rPr>
              <a:t>Teaching Tolerance: Supporting Immigrant and Undocumented Students</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Provides strategies and tools for educators to support undocumented students and those from immigrant families, including addressing trauma, creating a safe, welcoming environment and informing students and families of their rights.</a:t>
            </a:r>
          </a:p>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4"/>
              </a:rPr>
              <a:t>Trauma-Sensitive Schools Training Package (National Center on Safe Supportive Learning Environments)</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Offers school and district administrators and staff a framework and roadmap for adopting a trauma-sensitive approach school- or district wide.</a:t>
            </a:r>
          </a:p>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5"/>
              </a:rPr>
              <a:t>Supporting Immigrant Families and Students</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Developed by the National Education Association (NEA), this website includes resources for educators on understanding the impacts of immigration enforcement and existing immigration policies.</a:t>
            </a:r>
          </a:p>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6"/>
              </a:rPr>
              <a:t>Guiding Caregivers: How to Talk to a Child about Deportation or Separation</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Offers guidance on how to talk with children about deportation or separation.</a:t>
            </a:r>
          </a:p>
          <a:p>
            <a:pPr algn="l">
              <a:buFont typeface="Arial" panose="020B0604020202020204" pitchFamily="34" charset="0"/>
              <a:buChar char="•"/>
            </a:pPr>
            <a:r>
              <a:rPr lang="en-US" sz="3400" b="0" i="0" u="sng" dirty="0">
                <a:solidFill>
                  <a:srgbClr val="0056B3"/>
                </a:solidFill>
                <a:effectLst/>
                <a:ea typeface="Roboto" panose="02000000000000000000" pitchFamily="2" charset="0"/>
                <a:cs typeface="Roboto" panose="02000000000000000000" pitchFamily="2" charset="0"/>
                <a:hlinkClick r:id="rId7"/>
              </a:rPr>
              <a:t>The Trauma and Learning Policy Initiative (TLPI)</a:t>
            </a:r>
            <a:br>
              <a:rPr lang="en-US" sz="3400" b="0" i="0" dirty="0">
                <a:solidFill>
                  <a:srgbClr val="212529"/>
                </a:solidFill>
                <a:effectLst/>
                <a:ea typeface="Roboto" panose="02000000000000000000" pitchFamily="2" charset="0"/>
                <a:cs typeface="Roboto" panose="02000000000000000000" pitchFamily="2" charset="0"/>
              </a:rPr>
            </a:br>
            <a:r>
              <a:rPr lang="en-US" sz="3400" b="0" i="0" dirty="0">
                <a:solidFill>
                  <a:srgbClr val="212529"/>
                </a:solidFill>
                <a:effectLst/>
                <a:ea typeface="Roboto" panose="02000000000000000000" pitchFamily="2" charset="0"/>
                <a:cs typeface="Roboto" panose="02000000000000000000" pitchFamily="2" charset="0"/>
              </a:rPr>
              <a:t>Ensures that all students, including those impacted by trauma, succeed at their highest levels in school and in life. We define trauma to include harms stemming from individual adverse experiences as well as from structural inequities like racism.</a:t>
            </a:r>
          </a:p>
          <a:p>
            <a:endParaRPr lang="en-US" dirty="0"/>
          </a:p>
        </p:txBody>
      </p:sp>
      <p:sp>
        <p:nvSpPr>
          <p:cNvPr id="4" name="Slide Number Placeholder 3">
            <a:extLst>
              <a:ext uri="{FF2B5EF4-FFF2-40B4-BE49-F238E27FC236}">
                <a16:creationId xmlns:a16="http://schemas.microsoft.com/office/drawing/2014/main" id="{8CDA5DD6-0BEA-A5B6-74CB-8F6128B8554D}"/>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68</a:t>
            </a:fld>
            <a:endParaRPr lang="en-US" dirty="0">
              <a:solidFill>
                <a:prstClr val="black">
                  <a:tint val="75000"/>
                </a:prstClr>
              </a:solidFill>
            </a:endParaRPr>
          </a:p>
        </p:txBody>
      </p:sp>
    </p:spTree>
    <p:extLst>
      <p:ext uri="{BB962C8B-B14F-4D97-AF65-F5344CB8AC3E}">
        <p14:creationId xmlns:p14="http://schemas.microsoft.com/office/powerpoint/2010/main" val="13788045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5B8C6-64B1-AB07-2A44-2594E6843E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D5C8F9-4064-4A65-EE4C-3C919DCFA2F4}"/>
              </a:ext>
            </a:extLst>
          </p:cNvPr>
          <p:cNvSpPr>
            <a:spLocks noGrp="1"/>
          </p:cNvSpPr>
          <p:nvPr>
            <p:ph type="title"/>
          </p:nvPr>
        </p:nvSpPr>
        <p:spPr>
          <a:xfrm>
            <a:off x="685800" y="2286001"/>
            <a:ext cx="7772400" cy="1828800"/>
          </a:xfrm>
        </p:spPr>
        <p:txBody>
          <a:bodyPr>
            <a:normAutofit/>
          </a:bodyPr>
          <a:lstStyle/>
          <a:p>
            <a:r>
              <a:rPr lang="en-US" dirty="0"/>
              <a:t>Understanding </a:t>
            </a:r>
            <a:br>
              <a:rPr lang="en-US" dirty="0"/>
            </a:br>
            <a:r>
              <a:rPr lang="en-US" dirty="0" err="1"/>
              <a:t>mahmoud</a:t>
            </a:r>
            <a:r>
              <a:rPr lang="en-US" dirty="0"/>
              <a:t> v. </a:t>
            </a:r>
            <a:r>
              <a:rPr lang="en-US" dirty="0" err="1"/>
              <a:t>taylor</a:t>
            </a:r>
            <a:endParaRPr lang="en-US" dirty="0"/>
          </a:p>
        </p:txBody>
      </p:sp>
    </p:spTree>
    <p:extLst>
      <p:ext uri="{BB962C8B-B14F-4D97-AF65-F5344CB8AC3E}">
        <p14:creationId xmlns:p14="http://schemas.microsoft.com/office/powerpoint/2010/main" val="28286999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915400" cy="1143000"/>
          </a:xfrm>
        </p:spPr>
        <p:txBody>
          <a:bodyPr>
            <a:normAutofit fontScale="90000"/>
          </a:bodyPr>
          <a:lstStyle/>
          <a:p>
            <a:pPr algn="ctr"/>
            <a:r>
              <a:rPr lang="en-US" u="sng" dirty="0"/>
              <a:t>Code of Ethics for School Board Members</a:t>
            </a:r>
            <a:br>
              <a:rPr lang="en-US" sz="3600" u="sng" dirty="0"/>
            </a:br>
            <a:r>
              <a:rPr lang="en-US" sz="3600" i="1" dirty="0"/>
              <a:t>N.J.S.A. </a:t>
            </a:r>
            <a:r>
              <a:rPr lang="en-US" sz="3600" dirty="0"/>
              <a:t>18A:12-24.1</a:t>
            </a:r>
          </a:p>
        </p:txBody>
      </p:sp>
      <p:sp>
        <p:nvSpPr>
          <p:cNvPr id="3" name="Content Placeholder 2"/>
          <p:cNvSpPr>
            <a:spLocks noGrp="1"/>
          </p:cNvSpPr>
          <p:nvPr>
            <p:ph idx="1"/>
          </p:nvPr>
        </p:nvSpPr>
        <p:spPr/>
        <p:txBody>
          <a:bodyPr>
            <a:normAutofit fontScale="85000" lnSpcReduction="20000"/>
          </a:bodyPr>
          <a:lstStyle/>
          <a:p>
            <a:pPr lvl="1">
              <a:buFont typeface="Courier New" pitchFamily="49" charset="0"/>
              <a:buChar char="o"/>
            </a:pPr>
            <a:endParaRPr lang="en-US" dirty="0"/>
          </a:p>
          <a:p>
            <a:r>
              <a:rPr lang="en-US" dirty="0"/>
              <a:t>Not surrender judgment to special interest or partisan political groups</a:t>
            </a:r>
          </a:p>
          <a:p>
            <a:r>
              <a:rPr lang="en-US" dirty="0"/>
              <a:t>Not use the schools for personal gain or gain of friends</a:t>
            </a:r>
          </a:p>
          <a:p>
            <a:r>
              <a:rPr lang="en-US" dirty="0"/>
              <a:t>Maintain confidentiality</a:t>
            </a:r>
          </a:p>
          <a:p>
            <a:r>
              <a:rPr lang="en-US" dirty="0"/>
              <a:t>Appoint most qualified personnel after consideration of recommendation of superintendent.</a:t>
            </a:r>
          </a:p>
          <a:p>
            <a:r>
              <a:rPr lang="en-US" dirty="0"/>
              <a:t>Support and protect school personnel in proper performance of their duties</a:t>
            </a:r>
          </a:p>
          <a:p>
            <a:r>
              <a:rPr lang="en-US" b="1" i="1" u="sng" dirty="0"/>
              <a:t>Refer all complaints to the chief school administrator; act only after failure administrative solution  </a:t>
            </a:r>
          </a:p>
          <a:p>
            <a:pPr lvl="1">
              <a:buNone/>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dirty="0"/>
          </a:p>
        </p:txBody>
      </p:sp>
    </p:spTree>
    <p:extLst>
      <p:ext uri="{BB962C8B-B14F-4D97-AF65-F5344CB8AC3E}">
        <p14:creationId xmlns:p14="http://schemas.microsoft.com/office/powerpoint/2010/main" val="1436617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ECF1-FAC2-207E-9531-8B2ACC28E28F}"/>
              </a:ext>
            </a:extLst>
          </p:cNvPr>
          <p:cNvSpPr>
            <a:spLocks noGrp="1"/>
          </p:cNvSpPr>
          <p:nvPr>
            <p:ph type="title"/>
          </p:nvPr>
        </p:nvSpPr>
        <p:spPr>
          <a:xfrm>
            <a:off x="457200" y="274638"/>
            <a:ext cx="8229600" cy="607489"/>
          </a:xfrm>
        </p:spPr>
        <p:txBody>
          <a:bodyPr>
            <a:normAutofit fontScale="90000"/>
          </a:bodyPr>
          <a:lstStyle/>
          <a:p>
            <a:r>
              <a:rPr lang="en-US" sz="3600" dirty="0"/>
              <a:t>New U.S. Supreme Court Decision</a:t>
            </a:r>
          </a:p>
        </p:txBody>
      </p:sp>
      <p:sp>
        <p:nvSpPr>
          <p:cNvPr id="3" name="Content Placeholder 2">
            <a:extLst>
              <a:ext uri="{FF2B5EF4-FFF2-40B4-BE49-F238E27FC236}">
                <a16:creationId xmlns:a16="http://schemas.microsoft.com/office/drawing/2014/main" id="{81CD89A9-BF15-6078-11A0-7942167432C9}"/>
              </a:ext>
            </a:extLst>
          </p:cNvPr>
          <p:cNvSpPr>
            <a:spLocks noGrp="1"/>
          </p:cNvSpPr>
          <p:nvPr>
            <p:ph idx="1"/>
          </p:nvPr>
        </p:nvSpPr>
        <p:spPr>
          <a:xfrm>
            <a:off x="457200" y="1204856"/>
            <a:ext cx="8229600" cy="4921313"/>
          </a:xfrm>
        </p:spPr>
        <p:txBody>
          <a:bodyPr>
            <a:normAutofit fontScale="85000" lnSpcReduction="20000"/>
          </a:bodyPr>
          <a:lstStyle/>
          <a:p>
            <a:r>
              <a:rPr lang="en-US" dirty="0"/>
              <a:t>On June 27, 2025, the United States Supreme Court issued its decision in </a:t>
            </a:r>
            <a:r>
              <a:rPr lang="en-US" u="sng" dirty="0"/>
              <a:t>MAHMOUD ET AL. v. TAYLOR ET AL.</a:t>
            </a:r>
            <a:r>
              <a:rPr lang="en-US" dirty="0"/>
              <a:t>, 606 </a:t>
            </a:r>
            <a:r>
              <a:rPr lang="en-US" u="sng" dirty="0"/>
              <a:t>U.S.</a:t>
            </a:r>
            <a:r>
              <a:rPr lang="en-US" dirty="0"/>
              <a:t> </a:t>
            </a:r>
            <a:r>
              <a:rPr lang="en-US" u="sng" dirty="0"/>
              <a:t>	</a:t>
            </a:r>
            <a:r>
              <a:rPr lang="en-US" dirty="0"/>
              <a:t> (2025).   </a:t>
            </a:r>
          </a:p>
          <a:p>
            <a:r>
              <a:rPr lang="en-US" dirty="0"/>
              <a:t>The Supreme Court established the basis for assessing the scope of a state or school district’s authority to require </a:t>
            </a:r>
            <a:r>
              <a:rPr lang="en-US" b="1" dirty="0"/>
              <a:t>participation in curricula that parents consider contrary to their religious beliefs </a:t>
            </a:r>
            <a:r>
              <a:rPr lang="en-US" dirty="0"/>
              <a:t>and that undermines their ability to educate their children in accordance with their religious tenants and beliefs. </a:t>
            </a:r>
          </a:p>
          <a:p>
            <a:r>
              <a:rPr lang="en-US" dirty="0"/>
              <a:t>The decision sets the governing parameters for a court to assess a parent’s authority to opt out of curricular requirements in public schools that conflict with their religious beliefs as protected by the First Amendment to the United States Constitution. </a:t>
            </a:r>
          </a:p>
          <a:p>
            <a:endParaRPr lang="en-US" dirty="0"/>
          </a:p>
        </p:txBody>
      </p:sp>
      <p:sp>
        <p:nvSpPr>
          <p:cNvPr id="4" name="Slide Number Placeholder 3">
            <a:extLst>
              <a:ext uri="{FF2B5EF4-FFF2-40B4-BE49-F238E27FC236}">
                <a16:creationId xmlns:a16="http://schemas.microsoft.com/office/drawing/2014/main" id="{5C3BCA09-5D2E-121E-4DDF-05D4A86069FD}"/>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70</a:t>
            </a:fld>
            <a:endParaRPr lang="en-US" dirty="0">
              <a:solidFill>
                <a:prstClr val="black">
                  <a:tint val="75000"/>
                </a:prstClr>
              </a:solidFill>
            </a:endParaRPr>
          </a:p>
        </p:txBody>
      </p:sp>
    </p:spTree>
    <p:extLst>
      <p:ext uri="{BB962C8B-B14F-4D97-AF65-F5344CB8AC3E}">
        <p14:creationId xmlns:p14="http://schemas.microsoft.com/office/powerpoint/2010/main" val="18146125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D193C-9FB8-E9B9-81C9-691CFBA7D3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A38B97-E32F-313D-544D-CD344D34EEAF}"/>
              </a:ext>
            </a:extLst>
          </p:cNvPr>
          <p:cNvSpPr>
            <a:spLocks noGrp="1"/>
          </p:cNvSpPr>
          <p:nvPr>
            <p:ph type="title"/>
          </p:nvPr>
        </p:nvSpPr>
        <p:spPr>
          <a:xfrm>
            <a:off x="457200" y="274638"/>
            <a:ext cx="8229600" cy="607489"/>
          </a:xfrm>
        </p:spPr>
        <p:txBody>
          <a:bodyPr>
            <a:normAutofit fontScale="90000"/>
          </a:bodyPr>
          <a:lstStyle/>
          <a:p>
            <a:r>
              <a:rPr lang="en-US" sz="3600" dirty="0"/>
              <a:t>New Supreme Court Decision</a:t>
            </a:r>
          </a:p>
        </p:txBody>
      </p:sp>
      <p:sp>
        <p:nvSpPr>
          <p:cNvPr id="3" name="Content Placeholder 2">
            <a:extLst>
              <a:ext uri="{FF2B5EF4-FFF2-40B4-BE49-F238E27FC236}">
                <a16:creationId xmlns:a16="http://schemas.microsoft.com/office/drawing/2014/main" id="{505CCB67-28BE-8FF5-F383-92D0502A20AD}"/>
              </a:ext>
            </a:extLst>
          </p:cNvPr>
          <p:cNvSpPr>
            <a:spLocks noGrp="1"/>
          </p:cNvSpPr>
          <p:nvPr>
            <p:ph idx="1"/>
          </p:nvPr>
        </p:nvSpPr>
        <p:spPr>
          <a:xfrm>
            <a:off x="457200" y="1484555"/>
            <a:ext cx="8229600" cy="4641614"/>
          </a:xfrm>
        </p:spPr>
        <p:txBody>
          <a:bodyPr>
            <a:normAutofit fontScale="70000" lnSpcReduction="20000"/>
          </a:bodyPr>
          <a:lstStyle/>
          <a:p>
            <a:r>
              <a:rPr lang="en-US" dirty="0"/>
              <a:t>The court noted that students do not lose their constitutional rights at the schoolhouse door, and that </a:t>
            </a:r>
            <a:r>
              <a:rPr lang="en-US" b="1" dirty="0"/>
              <a:t>the applicable standard for assessing whether an action by a public school district that interferes with a parent’s constitutional right to the free exercise of religion is whether the action or policy at issue poses a “substantial interference with the religious development of students.” </a:t>
            </a:r>
          </a:p>
          <a:p>
            <a:r>
              <a:rPr lang="en-US" dirty="0"/>
              <a:t>Based on the content in the materials and the fact that </a:t>
            </a:r>
            <a:r>
              <a:rPr lang="en-US" b="1" dirty="0"/>
              <a:t>the district declined to provide advance notice or allow parents to opt out of the lessons that utilized materials </a:t>
            </a:r>
            <a:r>
              <a:rPr lang="en-US" dirty="0"/>
              <a:t>they considered contrary to their religious beliefs and ability to </a:t>
            </a:r>
            <a:r>
              <a:rPr lang="en-US" b="1" u="sng" dirty="0"/>
              <a:t>freely exercise their religion</a:t>
            </a:r>
            <a:r>
              <a:rPr lang="en-US" dirty="0"/>
              <a:t>, the court concluded that </a:t>
            </a:r>
            <a:r>
              <a:rPr lang="en-US" b="1" dirty="0"/>
              <a:t>the school district had substantially interfered with the religious development of the young impressionable students in this case.</a:t>
            </a:r>
            <a:endParaRPr lang="en-US" dirty="0"/>
          </a:p>
        </p:txBody>
      </p:sp>
      <p:sp>
        <p:nvSpPr>
          <p:cNvPr id="4" name="Slide Number Placeholder 3">
            <a:extLst>
              <a:ext uri="{FF2B5EF4-FFF2-40B4-BE49-F238E27FC236}">
                <a16:creationId xmlns:a16="http://schemas.microsoft.com/office/drawing/2014/main" id="{01F083C3-D695-981A-4E84-221A4C8A89D0}"/>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71</a:t>
            </a:fld>
            <a:endParaRPr lang="en-US" dirty="0">
              <a:solidFill>
                <a:prstClr val="black">
                  <a:tint val="75000"/>
                </a:prstClr>
              </a:solidFill>
            </a:endParaRPr>
          </a:p>
        </p:txBody>
      </p:sp>
    </p:spTree>
    <p:extLst>
      <p:ext uri="{BB962C8B-B14F-4D97-AF65-F5344CB8AC3E}">
        <p14:creationId xmlns:p14="http://schemas.microsoft.com/office/powerpoint/2010/main" val="24619777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E7FEE-0BA4-B80C-667E-ED41654BB39A}"/>
              </a:ext>
            </a:extLst>
          </p:cNvPr>
          <p:cNvSpPr>
            <a:spLocks noGrp="1"/>
          </p:cNvSpPr>
          <p:nvPr>
            <p:ph type="title"/>
          </p:nvPr>
        </p:nvSpPr>
        <p:spPr/>
        <p:txBody>
          <a:bodyPr/>
          <a:lstStyle/>
          <a:p>
            <a:r>
              <a:rPr lang="en-US" dirty="0"/>
              <a:t>Impact of Mahmoud decision</a:t>
            </a:r>
          </a:p>
        </p:txBody>
      </p:sp>
      <p:sp>
        <p:nvSpPr>
          <p:cNvPr id="3" name="Content Placeholder 2">
            <a:extLst>
              <a:ext uri="{FF2B5EF4-FFF2-40B4-BE49-F238E27FC236}">
                <a16:creationId xmlns:a16="http://schemas.microsoft.com/office/drawing/2014/main" id="{A645DFC0-09C8-201C-8ED9-F44502856B2B}"/>
              </a:ext>
            </a:extLst>
          </p:cNvPr>
          <p:cNvSpPr>
            <a:spLocks noGrp="1"/>
          </p:cNvSpPr>
          <p:nvPr>
            <p:ph idx="1"/>
          </p:nvPr>
        </p:nvSpPr>
        <p:spPr>
          <a:xfrm>
            <a:off x="457200" y="1364776"/>
            <a:ext cx="8229600" cy="5218586"/>
          </a:xfrm>
        </p:spPr>
        <p:txBody>
          <a:bodyPr>
            <a:normAutofit fontScale="77500" lnSpcReduction="20000"/>
          </a:bodyPr>
          <a:lstStyle/>
          <a:p>
            <a:r>
              <a:rPr lang="en-US" dirty="0"/>
              <a:t>Danger of over-reading decision, narrowing curriculum, which may violate NJ law</a:t>
            </a:r>
          </a:p>
          <a:p>
            <a:r>
              <a:rPr lang="en-US" dirty="0"/>
              <a:t>Decision is limited to K-5</a:t>
            </a:r>
          </a:p>
          <a:p>
            <a:r>
              <a:rPr lang="en-US" dirty="0"/>
              <a:t>Court did not describe what adequate notice would look like – consult with BOE attorney – consider option of providing parents with enhanced access to information on full curriculum and lesson plans for their child</a:t>
            </a:r>
          </a:p>
          <a:p>
            <a:r>
              <a:rPr lang="en-US" dirty="0"/>
              <a:t>Court acknowledged analysis may differ for older students</a:t>
            </a:r>
          </a:p>
          <a:p>
            <a:r>
              <a:rPr lang="en-US" dirty="0"/>
              <a:t>Decision does not negate requirement to address gender identity and sexual orientation in curriculum, K-12, and requirement to address political economic and social contributions at MS and HS level</a:t>
            </a:r>
          </a:p>
          <a:p>
            <a:r>
              <a:rPr lang="en-US" dirty="0"/>
              <a:t>Decision does not negate </a:t>
            </a:r>
            <a:r>
              <a:rPr lang="en-US" b="1" dirty="0"/>
              <a:t>Freedom to Read Act </a:t>
            </a:r>
            <a:r>
              <a:rPr lang="en-US" dirty="0"/>
              <a:t>which requires that school libraries provide all students with access to diverse and inclusive materials</a:t>
            </a:r>
          </a:p>
        </p:txBody>
      </p:sp>
      <p:sp>
        <p:nvSpPr>
          <p:cNvPr id="4" name="Slide Number Placeholder 3">
            <a:extLst>
              <a:ext uri="{FF2B5EF4-FFF2-40B4-BE49-F238E27FC236}">
                <a16:creationId xmlns:a16="http://schemas.microsoft.com/office/drawing/2014/main" id="{423E502A-3BEB-6681-CA88-04D7E3ADA238}"/>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72</a:t>
            </a:fld>
            <a:endParaRPr lang="en-US" dirty="0">
              <a:solidFill>
                <a:prstClr val="black">
                  <a:tint val="75000"/>
                </a:prstClr>
              </a:solidFill>
            </a:endParaRPr>
          </a:p>
        </p:txBody>
      </p:sp>
    </p:spTree>
    <p:extLst>
      <p:ext uri="{BB962C8B-B14F-4D97-AF65-F5344CB8AC3E}">
        <p14:creationId xmlns:p14="http://schemas.microsoft.com/office/powerpoint/2010/main" val="29250789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6EB8C-D4E7-3A41-E2F5-D0179EC281B1}"/>
              </a:ext>
            </a:extLst>
          </p:cNvPr>
          <p:cNvSpPr>
            <a:spLocks noGrp="1"/>
          </p:cNvSpPr>
          <p:nvPr>
            <p:ph type="title"/>
          </p:nvPr>
        </p:nvSpPr>
        <p:spPr/>
        <p:txBody>
          <a:bodyPr>
            <a:normAutofit fontScale="90000"/>
          </a:bodyPr>
          <a:lstStyle/>
          <a:p>
            <a:r>
              <a:rPr lang="en-US" dirty="0"/>
              <a:t>Foreseeable Legal Issues </a:t>
            </a:r>
            <a:br>
              <a:rPr lang="en-US" dirty="0"/>
            </a:br>
            <a:r>
              <a:rPr lang="en-US" dirty="0"/>
              <a:t>Post Mahmoud</a:t>
            </a:r>
          </a:p>
        </p:txBody>
      </p:sp>
      <p:sp>
        <p:nvSpPr>
          <p:cNvPr id="3" name="Content Placeholder 2">
            <a:extLst>
              <a:ext uri="{FF2B5EF4-FFF2-40B4-BE49-F238E27FC236}">
                <a16:creationId xmlns:a16="http://schemas.microsoft.com/office/drawing/2014/main" id="{32DC6967-DC3E-7F06-4C62-D452FD6B90EA}"/>
              </a:ext>
            </a:extLst>
          </p:cNvPr>
          <p:cNvSpPr>
            <a:spLocks noGrp="1"/>
          </p:cNvSpPr>
          <p:nvPr>
            <p:ph idx="1"/>
          </p:nvPr>
        </p:nvSpPr>
        <p:spPr/>
        <p:txBody>
          <a:bodyPr>
            <a:normAutofit/>
          </a:bodyPr>
          <a:lstStyle/>
          <a:p>
            <a:r>
              <a:rPr lang="en-US" b="1" dirty="0" err="1"/>
              <a:t>Forseeable</a:t>
            </a:r>
            <a:r>
              <a:rPr lang="en-US" b="1" dirty="0"/>
              <a:t> Issue</a:t>
            </a:r>
            <a:r>
              <a:rPr lang="en-US" dirty="0"/>
              <a:t>: Boards of Education attempting to apply </a:t>
            </a:r>
            <a:r>
              <a:rPr lang="en-US" u="sng" dirty="0"/>
              <a:t>Mahmoud v. Taylor</a:t>
            </a:r>
            <a:r>
              <a:rPr lang="en-US" dirty="0"/>
              <a:t> when analyzing parents’ claims that certain aspects of curriculum and instruction, including those unrelated to gender identity or sexual orientation, violate their constitutional rights related to the religious upbringing of their children.</a:t>
            </a:r>
          </a:p>
        </p:txBody>
      </p:sp>
      <p:sp>
        <p:nvSpPr>
          <p:cNvPr id="4" name="Slide Number Placeholder 3">
            <a:extLst>
              <a:ext uri="{FF2B5EF4-FFF2-40B4-BE49-F238E27FC236}">
                <a16:creationId xmlns:a16="http://schemas.microsoft.com/office/drawing/2014/main" id="{67C5592E-4104-F0E4-303E-0639F4E6D6EE}"/>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73</a:t>
            </a:fld>
            <a:endParaRPr lang="en-US" dirty="0">
              <a:solidFill>
                <a:prstClr val="black">
                  <a:tint val="75000"/>
                </a:prstClr>
              </a:solidFill>
            </a:endParaRPr>
          </a:p>
        </p:txBody>
      </p:sp>
    </p:spTree>
    <p:extLst>
      <p:ext uri="{BB962C8B-B14F-4D97-AF65-F5344CB8AC3E}">
        <p14:creationId xmlns:p14="http://schemas.microsoft.com/office/powerpoint/2010/main" val="27756901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DF89F-C11C-35A2-0232-6921592C1F19}"/>
              </a:ext>
            </a:extLst>
          </p:cNvPr>
          <p:cNvSpPr>
            <a:spLocks noGrp="1"/>
          </p:cNvSpPr>
          <p:nvPr>
            <p:ph type="title"/>
          </p:nvPr>
        </p:nvSpPr>
        <p:spPr/>
        <p:txBody>
          <a:bodyPr/>
          <a:lstStyle/>
          <a:p>
            <a:r>
              <a:rPr lang="en-US" dirty="0" err="1"/>
              <a:t>Forseeable</a:t>
            </a:r>
            <a:r>
              <a:rPr lang="en-US" dirty="0"/>
              <a:t> Legal Issues</a:t>
            </a:r>
          </a:p>
        </p:txBody>
      </p:sp>
      <p:sp>
        <p:nvSpPr>
          <p:cNvPr id="3" name="Content Placeholder 2">
            <a:extLst>
              <a:ext uri="{FF2B5EF4-FFF2-40B4-BE49-F238E27FC236}">
                <a16:creationId xmlns:a16="http://schemas.microsoft.com/office/drawing/2014/main" id="{D2242FF2-FCC7-19E0-31C6-FE049BED7FA9}"/>
              </a:ext>
            </a:extLst>
          </p:cNvPr>
          <p:cNvSpPr>
            <a:spLocks noGrp="1"/>
          </p:cNvSpPr>
          <p:nvPr>
            <p:ph idx="1"/>
          </p:nvPr>
        </p:nvSpPr>
        <p:spPr>
          <a:xfrm>
            <a:off x="457200" y="1600206"/>
            <a:ext cx="8229600" cy="4933501"/>
          </a:xfrm>
        </p:spPr>
        <p:txBody>
          <a:bodyPr>
            <a:normAutofit fontScale="55000" lnSpcReduction="20000"/>
          </a:bodyPr>
          <a:lstStyle/>
          <a:p>
            <a:r>
              <a:rPr lang="en-US" b="1" dirty="0"/>
              <a:t>Key Considerations for Response</a:t>
            </a:r>
            <a:r>
              <a:rPr lang="en-US" dirty="0"/>
              <a:t>: School districts will need to assess, on a case by case basis, such claims, which the majority opinion acknowledges will be a fact-sensitive inquiry.  The Court did identify the following considerations that should be part of that analysis, saying that:</a:t>
            </a:r>
            <a:br>
              <a:rPr lang="en-US" dirty="0"/>
            </a:br>
            <a:r>
              <a:rPr lang="en-US" dirty="0"/>
              <a:t>	“the question whether a law substantially </a:t>
            </a:r>
            <a:r>
              <a:rPr lang="en-US" dirty="0" err="1"/>
              <a:t>interfer</a:t>
            </a:r>
            <a:r>
              <a:rPr lang="en-US" dirty="0"/>
              <a:t>[es] with the religious 	development of a child will always be fact-intensive. It will depend on the 	specific religious beliefs and practices asserted, as well as the specific nature 	of the educational requirement or curricular feature at issue. </a:t>
            </a:r>
            <a:r>
              <a:rPr lang="en-US" b="1" dirty="0"/>
              <a:t>Educational 	requirements targeted toward very young children, for example, may be 	analyzed differently from educational requirements for high school 	students</a:t>
            </a:r>
            <a:r>
              <a:rPr lang="en-US" dirty="0"/>
              <a:t>. A court must also consider the specific context in which the 	instruction or materials at issue are presented. Are they presented in a 	neutral manner, or are they presented in a manner that is hostile to religious 	viewpoints and designed to impose upon students a pressure to conform?”</a:t>
            </a:r>
            <a:br>
              <a:rPr lang="en-US" dirty="0"/>
            </a:br>
            <a:endParaRPr lang="en-US" dirty="0"/>
          </a:p>
          <a:p>
            <a:r>
              <a:rPr lang="en-US" dirty="0"/>
              <a:t>It is important to stress that a parent does not automatically have a legally viable complaint and a right to opt their child out, just because the parent claims interference with religious upbringing, and the test outlined above, which unfortunately does not provide detailed guidance for school districts, will need to be applied on a case by case basis.</a:t>
            </a:r>
            <a:br>
              <a:rPr lang="en-US" dirty="0"/>
            </a:br>
            <a:endParaRPr lang="en-US" dirty="0"/>
          </a:p>
        </p:txBody>
      </p:sp>
      <p:sp>
        <p:nvSpPr>
          <p:cNvPr id="4" name="Slide Number Placeholder 3">
            <a:extLst>
              <a:ext uri="{FF2B5EF4-FFF2-40B4-BE49-F238E27FC236}">
                <a16:creationId xmlns:a16="http://schemas.microsoft.com/office/drawing/2014/main" id="{A5E51362-51A2-EEC9-E703-20465021F1BF}"/>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74</a:t>
            </a:fld>
            <a:endParaRPr lang="en-US" dirty="0">
              <a:solidFill>
                <a:prstClr val="black">
                  <a:tint val="75000"/>
                </a:prstClr>
              </a:solidFill>
            </a:endParaRPr>
          </a:p>
        </p:txBody>
      </p:sp>
    </p:spTree>
    <p:extLst>
      <p:ext uri="{BB962C8B-B14F-4D97-AF65-F5344CB8AC3E}">
        <p14:creationId xmlns:p14="http://schemas.microsoft.com/office/powerpoint/2010/main" val="328138053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014ABF-FD95-D413-FF7E-B592B8DCE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9EA0ED-928C-A647-211D-DFB6028AB7E7}"/>
              </a:ext>
            </a:extLst>
          </p:cNvPr>
          <p:cNvSpPr>
            <a:spLocks noGrp="1"/>
          </p:cNvSpPr>
          <p:nvPr>
            <p:ph type="title"/>
          </p:nvPr>
        </p:nvSpPr>
        <p:spPr/>
        <p:txBody>
          <a:bodyPr/>
          <a:lstStyle/>
          <a:p>
            <a:r>
              <a:rPr lang="en-US" dirty="0" err="1"/>
              <a:t>Forseeable</a:t>
            </a:r>
            <a:r>
              <a:rPr lang="en-US" dirty="0"/>
              <a:t> Legal Issues</a:t>
            </a:r>
          </a:p>
        </p:txBody>
      </p:sp>
      <p:sp>
        <p:nvSpPr>
          <p:cNvPr id="3" name="Content Placeholder 2">
            <a:extLst>
              <a:ext uri="{FF2B5EF4-FFF2-40B4-BE49-F238E27FC236}">
                <a16:creationId xmlns:a16="http://schemas.microsoft.com/office/drawing/2014/main" id="{7B37FF69-E346-3CF6-279B-8413732FEE5C}"/>
              </a:ext>
            </a:extLst>
          </p:cNvPr>
          <p:cNvSpPr>
            <a:spLocks noGrp="1"/>
          </p:cNvSpPr>
          <p:nvPr>
            <p:ph idx="1"/>
          </p:nvPr>
        </p:nvSpPr>
        <p:spPr>
          <a:xfrm>
            <a:off x="457200" y="1329070"/>
            <a:ext cx="8229600" cy="5027286"/>
          </a:xfrm>
        </p:spPr>
        <p:txBody>
          <a:bodyPr>
            <a:normAutofit fontScale="55000" lnSpcReduction="20000"/>
          </a:bodyPr>
          <a:lstStyle/>
          <a:p>
            <a:r>
              <a:rPr lang="en-US" b="1" dirty="0"/>
              <a:t>Foreseeable Issue: </a:t>
            </a:r>
            <a:r>
              <a:rPr lang="en-US" dirty="0"/>
              <a:t>Parent demands opt out right for High School or Middle School students</a:t>
            </a:r>
          </a:p>
          <a:p>
            <a:pPr marL="0" indent="0">
              <a:buNone/>
            </a:pPr>
            <a:endParaRPr lang="en-US" dirty="0"/>
          </a:p>
          <a:p>
            <a:r>
              <a:rPr lang="en-US" b="1" dirty="0"/>
              <a:t>Key Considerations for Response</a:t>
            </a:r>
            <a:r>
              <a:rPr lang="en-US" dirty="0"/>
              <a:t>: </a:t>
            </a:r>
          </a:p>
          <a:p>
            <a:pPr marL="0" indent="0">
              <a:buNone/>
            </a:pPr>
            <a:endParaRPr lang="en-US" dirty="0"/>
          </a:p>
          <a:p>
            <a:pPr marL="0" indent="0">
              <a:buNone/>
            </a:pPr>
            <a:r>
              <a:rPr lang="en-US" dirty="0"/>
              <a:t>The Mahmoud decision does not provide direction for responding to parental opt out demands for middle school or high school students, and therefore, is not likely to change existing protocols at those levels.</a:t>
            </a:r>
          </a:p>
          <a:p>
            <a:pPr marL="0" indent="0">
              <a:buNone/>
            </a:pPr>
            <a:br>
              <a:rPr lang="en-US" dirty="0"/>
            </a:br>
            <a:r>
              <a:rPr lang="en-US" dirty="0"/>
              <a:t>The Court in</a:t>
            </a:r>
            <a:r>
              <a:rPr lang="en-US" u="sng" dirty="0"/>
              <a:t> Mahmoud</a:t>
            </a:r>
            <a:r>
              <a:rPr lang="en-US" dirty="0"/>
              <a:t> acknowledged that the age of students is a key part of the analysis as to whether or not instruction is going to have a coercive effect on students and their religious upbringing.  In the majority opinion, the court said “[t]he dissent tries to divert attention from the ages of the children subject to the instruction at issue here. It sees no difference between petitioners’ young children and the high school students in </a:t>
            </a:r>
            <a:r>
              <a:rPr lang="en-US" u="sng" dirty="0"/>
              <a:t>Kennedy v. Bremerton School Dist.</a:t>
            </a:r>
            <a:r>
              <a:rPr lang="en-US" dirty="0"/>
              <a:t>, 597 U. S. 507 (2022). And it criticizes our decision for taking the age of students into account. </a:t>
            </a:r>
            <a:r>
              <a:rPr lang="en-US" b="1" dirty="0"/>
              <a:t>It goes without saying, however, that the age of the children involved is highly relevant in any assessment of the likely effect of instruction on the subjects in question.</a:t>
            </a:r>
            <a:r>
              <a:rPr lang="en-US" dirty="0"/>
              <a:t>”</a:t>
            </a:r>
            <a:br>
              <a:rPr lang="en-US" dirty="0"/>
            </a:br>
            <a:endParaRPr lang="en-US" dirty="0"/>
          </a:p>
        </p:txBody>
      </p:sp>
      <p:sp>
        <p:nvSpPr>
          <p:cNvPr id="4" name="Slide Number Placeholder 3">
            <a:extLst>
              <a:ext uri="{FF2B5EF4-FFF2-40B4-BE49-F238E27FC236}">
                <a16:creationId xmlns:a16="http://schemas.microsoft.com/office/drawing/2014/main" id="{1FC0ADC9-B7E5-0B88-16C7-5BBB473EA763}"/>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75</a:t>
            </a:fld>
            <a:endParaRPr lang="en-US" dirty="0">
              <a:solidFill>
                <a:prstClr val="black">
                  <a:tint val="75000"/>
                </a:prstClr>
              </a:solidFill>
            </a:endParaRPr>
          </a:p>
        </p:txBody>
      </p:sp>
    </p:spTree>
    <p:extLst>
      <p:ext uri="{BB962C8B-B14F-4D97-AF65-F5344CB8AC3E}">
        <p14:creationId xmlns:p14="http://schemas.microsoft.com/office/powerpoint/2010/main" val="12900830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C0A2C-394B-B6C8-C220-A9B845A61CF0}"/>
              </a:ext>
            </a:extLst>
          </p:cNvPr>
          <p:cNvSpPr>
            <a:spLocks noGrp="1"/>
          </p:cNvSpPr>
          <p:nvPr>
            <p:ph type="title"/>
          </p:nvPr>
        </p:nvSpPr>
        <p:spPr/>
        <p:txBody>
          <a:bodyPr/>
          <a:lstStyle/>
          <a:p>
            <a:r>
              <a:rPr lang="en-US" dirty="0"/>
              <a:t>Foreseeable Legal Issues</a:t>
            </a:r>
          </a:p>
        </p:txBody>
      </p:sp>
      <p:sp>
        <p:nvSpPr>
          <p:cNvPr id="3" name="Content Placeholder 2">
            <a:extLst>
              <a:ext uri="{FF2B5EF4-FFF2-40B4-BE49-F238E27FC236}">
                <a16:creationId xmlns:a16="http://schemas.microsoft.com/office/drawing/2014/main" id="{18972B7D-A3BE-1A45-D5FF-5CBBEA01BBC0}"/>
              </a:ext>
            </a:extLst>
          </p:cNvPr>
          <p:cNvSpPr>
            <a:spLocks noGrp="1"/>
          </p:cNvSpPr>
          <p:nvPr>
            <p:ph idx="1"/>
          </p:nvPr>
        </p:nvSpPr>
        <p:spPr/>
        <p:txBody>
          <a:bodyPr>
            <a:normAutofit fontScale="92500" lnSpcReduction="20000"/>
          </a:bodyPr>
          <a:lstStyle/>
          <a:p>
            <a:r>
              <a:rPr lang="en-US" dirty="0"/>
              <a:t>Foreseeable Issue: Parent demands that all issues related to gender identity or sexual orientation be removed from the curriculum or that the curriculum be narrowed because their child now is constantly having to be removed from class</a:t>
            </a:r>
          </a:p>
          <a:p>
            <a:r>
              <a:rPr lang="en-US" dirty="0"/>
              <a:t>Key Considerations for Response: </a:t>
            </a:r>
          </a:p>
          <a:p>
            <a:pPr lvl="1"/>
            <a:r>
              <a:rPr lang="en-US" dirty="0"/>
              <a:t>P.L. 2021, c. 32 requires inclusion of issues related to diversity, equity, inclusion, including gender identity and sexual orientation, in curriculum K-12</a:t>
            </a:r>
          </a:p>
          <a:p>
            <a:pPr lvl="1"/>
            <a:r>
              <a:rPr lang="en-US" dirty="0"/>
              <a:t>P.L. 2019, c. 6 requires discussion of political, economic and social contributions of LGBTQ+ individuals, and persons with disabilities</a:t>
            </a:r>
          </a:p>
          <a:p>
            <a:endParaRPr lang="en-US" dirty="0"/>
          </a:p>
        </p:txBody>
      </p:sp>
      <p:sp>
        <p:nvSpPr>
          <p:cNvPr id="4" name="Slide Number Placeholder 3">
            <a:extLst>
              <a:ext uri="{FF2B5EF4-FFF2-40B4-BE49-F238E27FC236}">
                <a16:creationId xmlns:a16="http://schemas.microsoft.com/office/drawing/2014/main" id="{D25A1DC6-F30E-2DB8-180E-E7E9A7ECF5E8}"/>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76</a:t>
            </a:fld>
            <a:endParaRPr lang="en-US" dirty="0">
              <a:solidFill>
                <a:prstClr val="black">
                  <a:tint val="75000"/>
                </a:prstClr>
              </a:solidFill>
            </a:endParaRPr>
          </a:p>
        </p:txBody>
      </p:sp>
    </p:spTree>
    <p:extLst>
      <p:ext uri="{BB962C8B-B14F-4D97-AF65-F5344CB8AC3E}">
        <p14:creationId xmlns:p14="http://schemas.microsoft.com/office/powerpoint/2010/main" val="269835690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888E4-0072-5443-78EC-46B7E0FD66B5}"/>
              </a:ext>
            </a:extLst>
          </p:cNvPr>
          <p:cNvSpPr>
            <a:spLocks noGrp="1"/>
          </p:cNvSpPr>
          <p:nvPr>
            <p:ph type="title"/>
          </p:nvPr>
        </p:nvSpPr>
        <p:spPr/>
        <p:txBody>
          <a:bodyPr/>
          <a:lstStyle/>
          <a:p>
            <a:r>
              <a:rPr lang="en-US" dirty="0"/>
              <a:t>Other </a:t>
            </a:r>
            <a:r>
              <a:rPr lang="en-US" dirty="0" err="1"/>
              <a:t>Forseeable</a:t>
            </a:r>
            <a:r>
              <a:rPr lang="en-US" dirty="0"/>
              <a:t> Legal Issues</a:t>
            </a:r>
          </a:p>
        </p:txBody>
      </p:sp>
      <p:sp>
        <p:nvSpPr>
          <p:cNvPr id="3" name="Content Placeholder 2">
            <a:extLst>
              <a:ext uri="{FF2B5EF4-FFF2-40B4-BE49-F238E27FC236}">
                <a16:creationId xmlns:a16="http://schemas.microsoft.com/office/drawing/2014/main" id="{BE98B2FD-89DB-D245-A04C-C119E8308DD8}"/>
              </a:ext>
            </a:extLst>
          </p:cNvPr>
          <p:cNvSpPr>
            <a:spLocks noGrp="1"/>
          </p:cNvSpPr>
          <p:nvPr>
            <p:ph idx="1"/>
          </p:nvPr>
        </p:nvSpPr>
        <p:spPr>
          <a:xfrm>
            <a:off x="457200" y="1286540"/>
            <a:ext cx="8229600" cy="5069816"/>
          </a:xfrm>
        </p:spPr>
        <p:txBody>
          <a:bodyPr>
            <a:normAutofit fontScale="47500" lnSpcReduction="20000"/>
          </a:bodyPr>
          <a:lstStyle/>
          <a:p>
            <a:r>
              <a:rPr lang="en-US" dirty="0"/>
              <a:t>Student brings up issue in class related to gender identity or sexual orientation which are not a planned part of the classroom discussion</a:t>
            </a:r>
          </a:p>
          <a:p>
            <a:r>
              <a:rPr lang="en-US" dirty="0"/>
              <a:t>Student makes hurtful or insensitive comments in class related to gender identity or sexual orientation</a:t>
            </a:r>
          </a:p>
          <a:p>
            <a:r>
              <a:rPr lang="en-US" dirty="0"/>
              <a:t>Parents raise concerns about other aspects of the district’s curriculum or instruction, unrelated to gender identity or sexual orientation (e.g. a novel perceived as celebrating female empowerment), that they believe interfere with their religious upbringing of their child</a:t>
            </a:r>
          </a:p>
          <a:p>
            <a:r>
              <a:rPr lang="en-US" dirty="0"/>
              <a:t>School district pressured to present a “neutral” view and allow presentation of “both sides” on issues such as allowing access to restrooms, use of affirming pronouns and even recognizing the existence of LGBTQIA+ individuals</a:t>
            </a:r>
          </a:p>
          <a:p>
            <a:r>
              <a:rPr lang="en-US" dirty="0"/>
              <a:t>Student disagreeing with parent, wanting to be in class</a:t>
            </a:r>
          </a:p>
          <a:p>
            <a:r>
              <a:rPr lang="en-US" dirty="0"/>
              <a:t>Parent objecting to presence of affirming symbols such as rainbow sticker in classroom</a:t>
            </a:r>
          </a:p>
          <a:p>
            <a:r>
              <a:rPr lang="en-US" dirty="0"/>
              <a:t>Parent objecting to transgender individuals being allowed in locker room or restroom</a:t>
            </a:r>
          </a:p>
          <a:p>
            <a:r>
              <a:rPr lang="en-US" dirty="0"/>
              <a:t>Increase in mental health needs for students who are part of LGBTQIA+ community</a:t>
            </a:r>
          </a:p>
          <a:p>
            <a:r>
              <a:rPr lang="en-US" dirty="0"/>
              <a:t>Parent complaining child is not getting a meaningful education during opt out periods, or perhaps not even being properly supervised</a:t>
            </a:r>
          </a:p>
          <a:p>
            <a:r>
              <a:rPr lang="en-US" dirty="0"/>
              <a:t>Parental complaints about materials in classroom library</a:t>
            </a:r>
          </a:p>
          <a:p>
            <a:r>
              <a:rPr lang="en-US" dirty="0"/>
              <a:t>Parental complaints about materials in school library</a:t>
            </a:r>
          </a:p>
          <a:p>
            <a:r>
              <a:rPr lang="en-US" dirty="0"/>
              <a:t>Parent complaints about their child having a teacher who is a member of the LGBTQIA+ community</a:t>
            </a:r>
          </a:p>
          <a:p>
            <a:r>
              <a:rPr lang="en-US" dirty="0"/>
              <a:t>LGBTQIA+ students and/or students who are opted out of class being targeted by other students for Harassment, Intimidation or Bullying</a:t>
            </a:r>
          </a:p>
        </p:txBody>
      </p:sp>
      <p:sp>
        <p:nvSpPr>
          <p:cNvPr id="4" name="Slide Number Placeholder 3">
            <a:extLst>
              <a:ext uri="{FF2B5EF4-FFF2-40B4-BE49-F238E27FC236}">
                <a16:creationId xmlns:a16="http://schemas.microsoft.com/office/drawing/2014/main" id="{2C3608D7-B8CF-0A65-2A35-A2417FA6BDBE}"/>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77</a:t>
            </a:fld>
            <a:endParaRPr lang="en-US" dirty="0">
              <a:solidFill>
                <a:prstClr val="black">
                  <a:tint val="75000"/>
                </a:prstClr>
              </a:solidFill>
            </a:endParaRPr>
          </a:p>
        </p:txBody>
      </p:sp>
    </p:spTree>
    <p:extLst>
      <p:ext uri="{BB962C8B-B14F-4D97-AF65-F5344CB8AC3E}">
        <p14:creationId xmlns:p14="http://schemas.microsoft.com/office/powerpoint/2010/main" val="3172673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8BF34-390C-9D9A-4536-E923E01BCFEC}"/>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20220224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564160" rIns="0" bIns="0" rtlCol="0">
            <a:spAutoFit/>
          </a:bodyPr>
          <a:lstStyle/>
          <a:p>
            <a:pPr marL="2908935">
              <a:lnSpc>
                <a:spcPct val="100000"/>
              </a:lnSpc>
              <a:spcBef>
                <a:spcPts val="95"/>
              </a:spcBef>
            </a:pPr>
            <a:r>
              <a:rPr sz="4000" spc="-10" dirty="0"/>
              <a:t>Conclusion</a:t>
            </a:r>
            <a:endParaRPr sz="4000"/>
          </a:p>
        </p:txBody>
      </p:sp>
      <p:sp>
        <p:nvSpPr>
          <p:cNvPr id="3" name="object 3"/>
          <p:cNvSpPr txBox="1"/>
          <p:nvPr/>
        </p:nvSpPr>
        <p:spPr>
          <a:xfrm>
            <a:off x="535940" y="1555502"/>
            <a:ext cx="8029575" cy="4249420"/>
          </a:xfrm>
          <a:prstGeom prst="rect">
            <a:avLst/>
          </a:prstGeom>
        </p:spPr>
        <p:txBody>
          <a:bodyPr vert="horz" wrap="square" lIns="0" tIns="12065" rIns="0" bIns="0" rtlCol="0">
            <a:spAutoFit/>
          </a:bodyPr>
          <a:lstStyle/>
          <a:p>
            <a:pPr marL="354965" marR="0" lvl="0" indent="-342265" defTabSz="914400" eaLnBrk="1" fontAlgn="auto" latinLnBrk="0" hangingPunct="1">
              <a:lnSpc>
                <a:spcPct val="100000"/>
              </a:lnSpc>
              <a:spcBef>
                <a:spcPts val="95"/>
              </a:spcBef>
              <a:spcAft>
                <a:spcPts val="0"/>
              </a:spcAft>
              <a:buClrTx/>
              <a:buSzTx/>
              <a:buFont typeface="Arial"/>
              <a:buChar char="•"/>
              <a:tabLst>
                <a:tab pos="354965" algn="l"/>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Thank</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you</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for</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choosing</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professional</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development</a:t>
            </a:r>
            <a:r>
              <a:rPr kumimoji="0" sz="2200" b="0" i="0" u="none" strike="noStrike" kern="0" cap="none" spc="-2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with</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LEGAL</a:t>
            </a:r>
            <a:r>
              <a:rPr kumimoji="0" sz="2200" b="0" i="0" u="none" strike="noStrike" kern="0" cap="none" spc="-25" normalizeH="0" baseline="0" noProof="0" dirty="0">
                <a:ln>
                  <a:noFill/>
                </a:ln>
                <a:solidFill>
                  <a:sysClr val="windowText" lastClr="000000"/>
                </a:solidFill>
                <a:effectLst/>
                <a:uLnTx/>
                <a:uFillTx/>
                <a:latin typeface="Calibri"/>
                <a:cs typeface="Calibri"/>
              </a:rPr>
              <a:t> </a:t>
            </a:r>
            <a:r>
              <a:rPr kumimoji="0" sz="2200" b="0" i="0" u="none" strike="noStrike" kern="0" cap="none" spc="-20" normalizeH="0" baseline="0" noProof="0" dirty="0">
                <a:ln>
                  <a:noFill/>
                </a:ln>
                <a:solidFill>
                  <a:sysClr val="windowText" lastClr="000000"/>
                </a:solidFill>
                <a:effectLst/>
                <a:uLnTx/>
                <a:uFillTx/>
                <a:latin typeface="Calibri"/>
                <a:cs typeface="Calibri"/>
              </a:rPr>
              <a:t>ONE!</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65"/>
              </a:spcBef>
              <a:spcAft>
                <a:spcPts val="0"/>
              </a:spcAft>
              <a:buClrTx/>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363220" lvl="0" indent="-342900" defTabSz="914400" eaLnBrk="1" fontAlgn="auto" latinLnBrk="0" hangingPunct="1">
              <a:lnSpc>
                <a:spcPts val="2110"/>
              </a:lnSpc>
              <a:spcBef>
                <a:spcPts val="0"/>
              </a:spcBef>
              <a:spcAft>
                <a:spcPts val="0"/>
              </a:spcAft>
              <a:buClrTx/>
              <a:buSzTx/>
              <a:buFont typeface="Arial"/>
              <a:buChar char="•"/>
              <a:tabLst>
                <a:tab pos="355600" algn="l"/>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Visit</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our</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website</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for</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more</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courses</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that</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can</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support</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your</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work</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25" normalizeH="0" baseline="0" noProof="0" dirty="0">
                <a:ln>
                  <a:noFill/>
                </a:ln>
                <a:solidFill>
                  <a:sysClr val="windowText" lastClr="000000"/>
                </a:solidFill>
                <a:effectLst/>
                <a:uLnTx/>
                <a:uFillTx/>
                <a:latin typeface="Calibri"/>
                <a:cs typeface="Calibri"/>
              </a:rPr>
              <a:t>at </a:t>
            </a:r>
            <a:r>
              <a:rPr kumimoji="0" sz="2200" b="0" i="0" u="sng" strike="noStrike" kern="0" cap="none" spc="-10" normalizeH="0" baseline="0" noProof="0" dirty="0">
                <a:ln>
                  <a:noFill/>
                </a:ln>
                <a:solidFill>
                  <a:srgbClr val="0000FF"/>
                </a:solidFill>
                <a:effectLst/>
                <a:uLnTx/>
                <a:uFill>
                  <a:solidFill>
                    <a:srgbClr val="0000FF"/>
                  </a:solidFill>
                </a:uFill>
                <a:latin typeface="Calibri"/>
                <a:cs typeface="Calibri"/>
                <a:hlinkClick r:id="rId2"/>
              </a:rPr>
              <a:t>http://www.njpsa.org/legalonenj/</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84"/>
              </a:spcBef>
              <a:spcAft>
                <a:spcPts val="0"/>
              </a:spcAft>
              <a:buClrTx/>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231775" lvl="0" indent="-342900" defTabSz="914400" eaLnBrk="1" fontAlgn="auto" latinLnBrk="0" hangingPunct="1">
              <a:lnSpc>
                <a:spcPts val="2110"/>
              </a:lnSpc>
              <a:spcBef>
                <a:spcPts val="0"/>
              </a:spcBef>
              <a:spcAft>
                <a:spcPts val="0"/>
              </a:spcAft>
              <a:buClrTx/>
              <a:buSzTx/>
              <a:buFont typeface="Arial"/>
              <a:buChar char="•"/>
              <a:tabLst>
                <a:tab pos="355600" algn="l"/>
              </a:tabLst>
              <a:defRPr/>
            </a:pPr>
            <a:r>
              <a:rPr kumimoji="0" sz="2200" b="0" i="0" u="none" strike="noStrike" kern="0" cap="none" spc="-10" normalizeH="0" baseline="0" noProof="0" dirty="0">
                <a:ln>
                  <a:noFill/>
                </a:ln>
                <a:solidFill>
                  <a:sysClr val="windowText" lastClr="000000"/>
                </a:solidFill>
                <a:effectLst/>
                <a:uLnTx/>
                <a:uFillTx/>
                <a:latin typeface="Calibri"/>
                <a:cs typeface="Calibri"/>
              </a:rPr>
              <a:t>Participants</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are</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authorized</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to</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use</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the</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LEGAL</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ONE</a:t>
            </a:r>
            <a:r>
              <a:rPr kumimoji="0" sz="2200" b="0" i="0" u="none" strike="noStrike" kern="0" cap="none" spc="-2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materials </a:t>
            </a:r>
            <a:r>
              <a:rPr kumimoji="0" sz="2200" b="0" i="0" u="none" strike="noStrike" kern="0" cap="none" spc="0" normalizeH="0" baseline="0" noProof="0" dirty="0">
                <a:ln>
                  <a:noFill/>
                </a:ln>
                <a:solidFill>
                  <a:sysClr val="windowText" lastClr="000000"/>
                </a:solidFill>
                <a:effectLst/>
                <a:uLnTx/>
                <a:uFillTx/>
                <a:latin typeface="Calibri"/>
                <a:cs typeface="Calibri"/>
              </a:rPr>
              <a:t>provided</a:t>
            </a:r>
            <a:r>
              <a:rPr kumimoji="0" sz="2200" b="0" i="0" u="none" strike="noStrike" kern="0" cap="none" spc="-9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in</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this</a:t>
            </a:r>
            <a:r>
              <a:rPr kumimoji="0" sz="2200" b="0" i="0" u="none" strike="noStrike" kern="0" cap="none" spc="-7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training</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to</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offer</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turnkey</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training</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within</a:t>
            </a:r>
            <a:r>
              <a:rPr kumimoji="0" sz="2200" b="0" i="0" u="none" strike="noStrike" kern="0" cap="none" spc="-75" normalizeH="0" baseline="0" noProof="0" dirty="0">
                <a:ln>
                  <a:noFill/>
                </a:ln>
                <a:solidFill>
                  <a:sysClr val="windowText" lastClr="000000"/>
                </a:solidFill>
                <a:effectLst/>
                <a:uLnTx/>
                <a:uFillTx/>
                <a:latin typeface="Calibri"/>
                <a:cs typeface="Calibri"/>
              </a:rPr>
              <a:t> </a:t>
            </a:r>
            <a:r>
              <a:rPr kumimoji="0" sz="2200" b="0" i="0" u="none" strike="noStrike" kern="0" cap="none" spc="-25" normalizeH="0" baseline="0" noProof="0" dirty="0">
                <a:ln>
                  <a:noFill/>
                </a:ln>
                <a:solidFill>
                  <a:sysClr val="windowText" lastClr="000000"/>
                </a:solidFill>
                <a:effectLst/>
                <a:uLnTx/>
                <a:uFillTx/>
                <a:latin typeface="Calibri"/>
                <a:cs typeface="Calibri"/>
              </a:rPr>
              <a:t>the </a:t>
            </a:r>
            <a:r>
              <a:rPr kumimoji="0" sz="2200" b="0" i="0" u="none" strike="noStrike" kern="0" cap="none" spc="0" normalizeH="0" baseline="0" noProof="0" dirty="0">
                <a:ln>
                  <a:noFill/>
                </a:ln>
                <a:solidFill>
                  <a:sysClr val="windowText" lastClr="000000"/>
                </a:solidFill>
                <a:effectLst/>
                <a:uLnTx/>
                <a:uFillTx/>
                <a:latin typeface="Calibri"/>
                <a:cs typeface="Calibri"/>
              </a:rPr>
              <a:t>respective</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participant's</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school</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district</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or</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place</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of</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employment, </a:t>
            </a:r>
            <a:r>
              <a:rPr kumimoji="0" sz="2200" b="0" i="0" u="none" strike="noStrike" kern="0" cap="none" spc="0" normalizeH="0" baseline="0" noProof="0" dirty="0">
                <a:ln>
                  <a:noFill/>
                </a:ln>
                <a:solidFill>
                  <a:sysClr val="windowText" lastClr="000000"/>
                </a:solidFill>
                <a:effectLst/>
                <a:uLnTx/>
                <a:uFillTx/>
                <a:latin typeface="Calibri"/>
                <a:cs typeface="Calibri"/>
              </a:rPr>
              <a:t>provided</a:t>
            </a:r>
            <a:r>
              <a:rPr kumimoji="0" sz="2200" b="0" i="0" u="none" strike="noStrike" kern="0" cap="none" spc="-9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that</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participants</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provide</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proper</a:t>
            </a:r>
            <a:r>
              <a:rPr kumimoji="0" sz="2200" b="0" i="0" u="none" strike="noStrike" kern="0" cap="none" spc="-7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credit</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to</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LEGAL</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ONE</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25" normalizeH="0" baseline="0" noProof="0" dirty="0">
                <a:ln>
                  <a:noFill/>
                </a:ln>
                <a:solidFill>
                  <a:sysClr val="windowText" lastClr="000000"/>
                </a:solidFill>
                <a:effectLst/>
                <a:uLnTx/>
                <a:uFillTx/>
                <a:latin typeface="Calibri"/>
                <a:cs typeface="Calibri"/>
              </a:rPr>
              <a:t>for </a:t>
            </a:r>
            <a:r>
              <a:rPr kumimoji="0" sz="2200" b="0" i="0" u="none" strike="noStrike" kern="0" cap="none" spc="0" normalizeH="0" baseline="0" noProof="0" dirty="0">
                <a:ln>
                  <a:noFill/>
                </a:ln>
                <a:solidFill>
                  <a:sysClr val="windowText" lastClr="000000"/>
                </a:solidFill>
                <a:effectLst/>
                <a:uLnTx/>
                <a:uFillTx/>
                <a:latin typeface="Calibri"/>
                <a:cs typeface="Calibri"/>
              </a:rPr>
              <a:t>having</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developed</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said</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materials</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and</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further</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provided</a:t>
            </a:r>
            <a:r>
              <a:rPr kumimoji="0" sz="2200" b="0" i="0" u="none" strike="noStrike" kern="0" cap="none" spc="-7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that</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20" normalizeH="0" baseline="0" noProof="0" dirty="0">
                <a:ln>
                  <a:noFill/>
                </a:ln>
                <a:solidFill>
                  <a:sysClr val="windowText" lastClr="000000"/>
                </a:solidFill>
                <a:effectLst/>
                <a:uLnTx/>
                <a:uFillTx/>
                <a:latin typeface="Calibri"/>
                <a:cs typeface="Calibri"/>
              </a:rPr>
              <a:t>such </a:t>
            </a:r>
            <a:r>
              <a:rPr kumimoji="0" sz="2200" b="0" i="0" u="none" strike="noStrike" kern="0" cap="none" spc="0" normalizeH="0" baseline="0" noProof="0" dirty="0">
                <a:ln>
                  <a:noFill/>
                </a:ln>
                <a:solidFill>
                  <a:sysClr val="windowText" lastClr="000000"/>
                </a:solidFill>
                <a:effectLst/>
                <a:uLnTx/>
                <a:uFillTx/>
                <a:latin typeface="Calibri"/>
                <a:cs typeface="Calibri"/>
              </a:rPr>
              <a:t>turnkey</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training</a:t>
            </a:r>
            <a:r>
              <a:rPr kumimoji="0" sz="2200" b="0" i="0" u="none" strike="noStrike" kern="0" cap="none" spc="-8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is</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offered</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at</a:t>
            </a:r>
            <a:r>
              <a:rPr kumimoji="0" sz="2200" b="0" i="0" u="none" strike="noStrike" kern="0" cap="none" spc="-6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no</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charge.</a:t>
            </a:r>
            <a:endParaRPr kumimoji="0" sz="2200" b="0" i="0" u="none" strike="noStrike" kern="0" cap="none" spc="0" normalizeH="0" baseline="0" noProof="0">
              <a:ln>
                <a:noFill/>
              </a:ln>
              <a:solidFill>
                <a:sysClr val="windowText" lastClr="000000"/>
              </a:solidFill>
              <a:effectLst/>
              <a:uLnTx/>
              <a:uFillTx/>
              <a:latin typeface="Calibri"/>
              <a:cs typeface="Calibri"/>
            </a:endParaRPr>
          </a:p>
          <a:p>
            <a:pPr marL="0" marR="0" lvl="0" indent="0" defTabSz="914400" eaLnBrk="1" fontAlgn="auto" latinLnBrk="0" hangingPunct="1">
              <a:lnSpc>
                <a:spcPct val="100000"/>
              </a:lnSpc>
              <a:spcBef>
                <a:spcPts val="495"/>
              </a:spcBef>
              <a:spcAft>
                <a:spcPts val="0"/>
              </a:spcAft>
              <a:buClrTx/>
              <a:buSzTx/>
              <a:buFont typeface="Arial"/>
              <a:buChar char="•"/>
              <a:tabLst/>
              <a:defRPr/>
            </a:pPr>
            <a:endParaRPr kumimoji="0" sz="2200" b="0" i="0" u="none" strike="noStrike" kern="0" cap="none" spc="0" normalizeH="0" baseline="0" noProof="0">
              <a:ln>
                <a:noFill/>
              </a:ln>
              <a:solidFill>
                <a:sysClr val="windowText" lastClr="000000"/>
              </a:solidFill>
              <a:effectLst/>
              <a:uLnTx/>
              <a:uFillTx/>
              <a:latin typeface="Calibri"/>
              <a:cs typeface="Calibri"/>
            </a:endParaRPr>
          </a:p>
          <a:p>
            <a:pPr marL="355600" marR="5080" lvl="0" indent="-342900" defTabSz="914400" eaLnBrk="1" fontAlgn="auto" latinLnBrk="0" hangingPunct="1">
              <a:lnSpc>
                <a:spcPts val="2110"/>
              </a:lnSpc>
              <a:spcBef>
                <a:spcPts val="0"/>
              </a:spcBef>
              <a:spcAft>
                <a:spcPts val="0"/>
              </a:spcAft>
              <a:buClrTx/>
              <a:buSzTx/>
              <a:buFont typeface="Arial"/>
              <a:buChar char="•"/>
              <a:tabLst>
                <a:tab pos="355600" algn="l"/>
              </a:tabLst>
              <a:defRPr/>
            </a:pPr>
            <a:r>
              <a:rPr kumimoji="0" sz="2200" b="0" i="0" u="none" strike="noStrike" kern="0" cap="none" spc="0" normalizeH="0" baseline="0" noProof="0" dirty="0">
                <a:ln>
                  <a:noFill/>
                </a:ln>
                <a:solidFill>
                  <a:sysClr val="windowText" lastClr="000000"/>
                </a:solidFill>
                <a:effectLst/>
                <a:uLnTx/>
                <a:uFillTx/>
                <a:latin typeface="Calibri"/>
                <a:cs typeface="Calibri"/>
              </a:rPr>
              <a:t>If</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you</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have</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any</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questions</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about</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this</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10" normalizeH="0" baseline="0" noProof="0" dirty="0">
                <a:ln>
                  <a:noFill/>
                </a:ln>
                <a:solidFill>
                  <a:sysClr val="windowText" lastClr="000000"/>
                </a:solidFill>
                <a:effectLst/>
                <a:uLnTx/>
                <a:uFillTx/>
                <a:latin typeface="Calibri"/>
                <a:cs typeface="Calibri"/>
              </a:rPr>
              <a:t>presentation</a:t>
            </a:r>
            <a:r>
              <a:rPr kumimoji="0" sz="2200" b="0" i="0" u="none" strike="noStrike" kern="0" cap="none" spc="-6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or</a:t>
            </a:r>
            <a:r>
              <a:rPr kumimoji="0" sz="2200" b="0" i="0" u="none" strike="noStrike" kern="0" cap="none" spc="-5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suggestions</a:t>
            </a:r>
            <a:r>
              <a:rPr kumimoji="0" sz="2200" b="0" i="0" u="none" strike="noStrike" kern="0" cap="none" spc="-30" normalizeH="0" baseline="0" noProof="0" dirty="0">
                <a:ln>
                  <a:noFill/>
                </a:ln>
                <a:solidFill>
                  <a:sysClr val="windowText" lastClr="000000"/>
                </a:solidFill>
                <a:effectLst/>
                <a:uLnTx/>
                <a:uFillTx/>
                <a:latin typeface="Calibri"/>
                <a:cs typeface="Calibri"/>
              </a:rPr>
              <a:t> </a:t>
            </a:r>
            <a:r>
              <a:rPr kumimoji="0" sz="2200" b="0" i="0" u="none" strike="noStrike" kern="0" cap="none" spc="-25" normalizeH="0" baseline="0" noProof="0" dirty="0">
                <a:ln>
                  <a:noFill/>
                </a:ln>
                <a:solidFill>
                  <a:sysClr val="windowText" lastClr="000000"/>
                </a:solidFill>
                <a:effectLst/>
                <a:uLnTx/>
                <a:uFillTx/>
                <a:latin typeface="Calibri"/>
                <a:cs typeface="Calibri"/>
              </a:rPr>
              <a:t>for </a:t>
            </a:r>
            <a:r>
              <a:rPr kumimoji="0" sz="2200" b="0" i="0" u="none" strike="noStrike" kern="0" cap="none" spc="0" normalizeH="0" baseline="0" noProof="0" dirty="0">
                <a:ln>
                  <a:noFill/>
                </a:ln>
                <a:solidFill>
                  <a:sysClr val="windowText" lastClr="000000"/>
                </a:solidFill>
                <a:effectLst/>
                <a:uLnTx/>
                <a:uFillTx/>
                <a:latin typeface="Calibri"/>
                <a:cs typeface="Calibri"/>
              </a:rPr>
              <a:t>future</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seminars,</a:t>
            </a:r>
            <a:r>
              <a:rPr kumimoji="0" sz="2200" b="0" i="0" u="none" strike="noStrike" kern="0" cap="none" spc="-4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please</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send</a:t>
            </a:r>
            <a:r>
              <a:rPr kumimoji="0" sz="2200" b="0" i="0" u="none" strike="noStrike" kern="0" cap="none" spc="-35"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an</a:t>
            </a:r>
            <a:r>
              <a:rPr kumimoji="0" sz="2200" b="0" i="0" u="none" strike="noStrike" kern="0" cap="none" spc="-5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email</a:t>
            </a:r>
            <a:r>
              <a:rPr kumimoji="0" sz="2200" b="0" i="0" u="none" strike="noStrike" kern="0" cap="none" spc="-40" normalizeH="0" baseline="0" noProof="0" dirty="0">
                <a:ln>
                  <a:noFill/>
                </a:ln>
                <a:solidFill>
                  <a:sysClr val="windowText" lastClr="000000"/>
                </a:solidFill>
                <a:effectLst/>
                <a:uLnTx/>
                <a:uFillTx/>
                <a:latin typeface="Calibri"/>
                <a:cs typeface="Calibri"/>
              </a:rPr>
              <a:t> </a:t>
            </a:r>
            <a:r>
              <a:rPr kumimoji="0" sz="2200" b="0" i="0" u="none" strike="noStrike" kern="0" cap="none" spc="0" normalizeH="0" baseline="0" noProof="0" dirty="0">
                <a:ln>
                  <a:noFill/>
                </a:ln>
                <a:solidFill>
                  <a:sysClr val="windowText" lastClr="000000"/>
                </a:solidFill>
                <a:effectLst/>
                <a:uLnTx/>
                <a:uFillTx/>
                <a:latin typeface="Calibri"/>
                <a:cs typeface="Calibri"/>
              </a:rPr>
              <a:t>to</a:t>
            </a:r>
            <a:r>
              <a:rPr kumimoji="0" sz="2200" b="0" i="0" u="none" strike="noStrike" kern="0" cap="none" spc="-30" normalizeH="0" baseline="0" noProof="0" dirty="0">
                <a:ln>
                  <a:noFill/>
                </a:ln>
                <a:solidFill>
                  <a:sysClr val="windowText" lastClr="000000"/>
                </a:solidFill>
                <a:effectLst/>
                <a:uLnTx/>
                <a:uFillTx/>
                <a:latin typeface="Calibri"/>
                <a:cs typeface="Calibri"/>
              </a:rPr>
              <a:t> </a:t>
            </a:r>
            <a:r>
              <a:rPr kumimoji="0" sz="2200" b="0" i="0" u="sng" strike="noStrike" kern="0" cap="none" spc="-10" normalizeH="0" baseline="0" noProof="0" dirty="0">
                <a:ln>
                  <a:noFill/>
                </a:ln>
                <a:solidFill>
                  <a:srgbClr val="0000FF"/>
                </a:solidFill>
                <a:effectLst/>
                <a:uLnTx/>
                <a:uFill>
                  <a:solidFill>
                    <a:srgbClr val="0000FF"/>
                  </a:solidFill>
                </a:uFill>
                <a:latin typeface="Calibri"/>
                <a:cs typeface="Calibri"/>
                <a:hlinkClick r:id="rId3"/>
              </a:rPr>
              <a:t>legalone@njpsa.org</a:t>
            </a:r>
            <a:endParaRPr kumimoji="0" sz="2200" b="0" i="0" u="none" strike="noStrike" kern="0" cap="none" spc="0" normalizeH="0" baseline="0" noProof="0">
              <a:ln>
                <a:noFill/>
              </a:ln>
              <a:solidFill>
                <a:sysClr val="windowText" lastClr="000000"/>
              </a:solidFill>
              <a:effectLst/>
              <a:uLnTx/>
              <a:uFillTx/>
              <a:latin typeface="Calibri"/>
              <a:cs typeface="Calibri"/>
            </a:endParaRPr>
          </a:p>
        </p:txBody>
      </p:sp>
      <p:pic>
        <p:nvPicPr>
          <p:cNvPr id="4" name="object 4"/>
          <p:cNvPicPr/>
          <p:nvPr/>
        </p:nvPicPr>
        <p:blipFill>
          <a:blip r:embed="rId4" cstate="print"/>
          <a:stretch>
            <a:fillRect/>
          </a:stretch>
        </p:blipFill>
        <p:spPr>
          <a:xfrm>
            <a:off x="364236" y="355091"/>
            <a:ext cx="2590799" cy="531391"/>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38100" marR="0" lvl="0" indent="0" defTabSz="914400" eaLnBrk="1" fontAlgn="auto" latinLnBrk="0" hangingPunct="1">
              <a:lnSpc>
                <a:spcPts val="1045"/>
              </a:lnSpc>
              <a:spcBef>
                <a:spcPts val="0"/>
              </a:spcBef>
              <a:spcAft>
                <a:spcPts val="0"/>
              </a:spcAft>
              <a:buClrTx/>
              <a:buSzTx/>
              <a:buFontTx/>
              <a:buNone/>
              <a:tabLst/>
              <a:defRPr/>
            </a:pPr>
            <a:fld id="{81D60167-4931-47E6-BA6A-407CBD079E47}" type="slidenum">
              <a:rPr kumimoji="0" sz="1000" b="0" i="0" u="none" strike="noStrike" kern="0" cap="none" spc="-25" normalizeH="0" baseline="0" noProof="0" dirty="0">
                <a:ln>
                  <a:noFill/>
                </a:ln>
                <a:solidFill>
                  <a:srgbClr val="888888"/>
                </a:solidFill>
                <a:effectLst/>
                <a:uLnTx/>
                <a:uFillTx/>
                <a:latin typeface="Calibri"/>
                <a:cs typeface="Calibri"/>
              </a:rPr>
              <a:pPr marL="38100" marR="0" lvl="0" indent="0" defTabSz="914400" eaLnBrk="1" fontAlgn="auto" latinLnBrk="0" hangingPunct="1">
                <a:lnSpc>
                  <a:spcPts val="1045"/>
                </a:lnSpc>
                <a:spcBef>
                  <a:spcPts val="0"/>
                </a:spcBef>
                <a:spcAft>
                  <a:spcPts val="0"/>
                </a:spcAft>
                <a:buClrTx/>
                <a:buSzTx/>
                <a:buFontTx/>
                <a:buNone/>
                <a:tabLst/>
                <a:defRPr/>
              </a:pPr>
              <a:t>79</a:t>
            </a:fld>
            <a:endParaRPr kumimoji="0" sz="1000" b="0" i="0" u="none" strike="noStrike" kern="0" cap="none" spc="-25" normalizeH="0" baseline="0" noProof="0" dirty="0">
              <a:ln>
                <a:noFill/>
              </a:ln>
              <a:solidFill>
                <a:srgbClr val="888888"/>
              </a:solidFill>
              <a:effectLst/>
              <a:uLnTx/>
              <a:uFillTx/>
              <a:latin typeface="Calibri"/>
              <a:cs typeface="Calibri"/>
            </a:endParaRPr>
          </a:p>
        </p:txBody>
      </p:sp>
      <p:sp>
        <p:nvSpPr>
          <p:cNvPr id="6" name="object 6"/>
          <p:cNvSpPr txBox="1">
            <a:spLocks noGrp="1"/>
          </p:cNvSpPr>
          <p:nvPr>
            <p:ph type="ftr" sz="quarter" idx="5"/>
          </p:nvPr>
        </p:nvSpPr>
        <p:spPr>
          <a:prstGeom prst="rect">
            <a:avLst/>
          </a:prstGeom>
        </p:spPr>
        <p:txBody>
          <a:bodyPr vert="horz" wrap="square" lIns="0" tIns="0" rIns="0" bIns="0" rtlCol="0">
            <a:spAutoFit/>
          </a:bodyPr>
          <a:lstStyle/>
          <a:p>
            <a:pPr marL="12700" marR="0" lvl="0" indent="0" defTabSz="914400" eaLnBrk="1" fontAlgn="auto" latinLnBrk="0" hangingPunct="1">
              <a:lnSpc>
                <a:spcPts val="865"/>
              </a:lnSpc>
              <a:spcBef>
                <a:spcPts val="0"/>
              </a:spcBef>
              <a:spcAft>
                <a:spcPts val="0"/>
              </a:spcAft>
              <a:buClrTx/>
              <a:buSzTx/>
              <a:buFontTx/>
              <a:buNone/>
              <a:tabLst/>
              <a:defRPr/>
            </a:pPr>
            <a:r>
              <a:rPr kumimoji="0" sz="800" b="0" i="0" u="none" strike="noStrike" kern="0" cap="none" spc="-10" normalizeH="0" baseline="0" noProof="0" dirty="0">
                <a:ln>
                  <a:noFill/>
                </a:ln>
                <a:solidFill>
                  <a:srgbClr val="6F7170"/>
                </a:solidFill>
                <a:effectLst/>
                <a:uLnTx/>
                <a:uFillTx/>
                <a:latin typeface="Calibri"/>
                <a:cs typeface="Calibri"/>
              </a:rPr>
              <a:t>©Copyright</a:t>
            </a:r>
            <a:r>
              <a:rPr kumimoji="0" sz="800" b="0" i="0" u="none" strike="noStrike" kern="0" cap="none" spc="-5" normalizeH="0" baseline="0" noProof="0" dirty="0">
                <a:ln>
                  <a:noFill/>
                </a:ln>
                <a:solidFill>
                  <a:srgbClr val="6F7170"/>
                </a:solidFill>
                <a:effectLst/>
                <a:uLnTx/>
                <a:uFillTx/>
                <a:latin typeface="Calibri"/>
                <a:cs typeface="Calibri"/>
              </a:rPr>
              <a:t> </a:t>
            </a:r>
            <a:r>
              <a:rPr kumimoji="0" sz="800" b="0" i="0" u="none" strike="noStrike" kern="0" cap="none" spc="0" normalizeH="0" baseline="0" noProof="0" dirty="0">
                <a:ln>
                  <a:noFill/>
                </a:ln>
                <a:solidFill>
                  <a:srgbClr val="6F7170"/>
                </a:solidFill>
                <a:effectLst/>
                <a:uLnTx/>
                <a:uFillTx/>
                <a:latin typeface="Calibri"/>
                <a:cs typeface="Calibri"/>
              </a:rPr>
              <a:t>2024</a:t>
            </a:r>
            <a:r>
              <a:rPr kumimoji="0" sz="800" b="0" i="0" u="none" strike="noStrike" kern="0" cap="none" spc="-20" normalizeH="0" baseline="0" noProof="0" dirty="0">
                <a:ln>
                  <a:noFill/>
                </a:ln>
                <a:solidFill>
                  <a:srgbClr val="6F7170"/>
                </a:solidFill>
                <a:effectLst/>
                <a:uLnTx/>
                <a:uFillTx/>
                <a:latin typeface="Calibri"/>
                <a:cs typeface="Calibri"/>
              </a:rPr>
              <a:t> </a:t>
            </a:r>
            <a:r>
              <a:rPr kumimoji="0" sz="800" b="0" i="0" u="none" strike="noStrike" kern="0" cap="none" spc="-10" normalizeH="0" baseline="0" noProof="0" dirty="0">
                <a:ln>
                  <a:noFill/>
                </a:ln>
                <a:solidFill>
                  <a:srgbClr val="6F7170"/>
                </a:solidFill>
                <a:effectLst/>
                <a:uLnTx/>
                <a:uFillTx/>
                <a:latin typeface="Calibri"/>
                <a:cs typeface="Calibri"/>
              </a:rPr>
              <a:t>Foundation</a:t>
            </a:r>
            <a:r>
              <a:rPr kumimoji="0" sz="800" b="0" i="0" u="none" strike="noStrike" kern="0" cap="none" spc="40" normalizeH="0" baseline="0" noProof="0" dirty="0">
                <a:ln>
                  <a:noFill/>
                </a:ln>
                <a:solidFill>
                  <a:srgbClr val="6F7170"/>
                </a:solidFill>
                <a:effectLst/>
                <a:uLnTx/>
                <a:uFillTx/>
                <a:latin typeface="Calibri"/>
                <a:cs typeface="Calibri"/>
              </a:rPr>
              <a:t> </a:t>
            </a:r>
            <a:r>
              <a:rPr kumimoji="0" sz="800" b="0" i="0" u="none" strike="noStrike" kern="0" cap="none" spc="0" normalizeH="0" baseline="0" noProof="0" dirty="0">
                <a:ln>
                  <a:noFill/>
                </a:ln>
                <a:solidFill>
                  <a:srgbClr val="6F7170"/>
                </a:solidFill>
                <a:effectLst/>
                <a:uLnTx/>
                <a:uFillTx/>
                <a:latin typeface="Calibri"/>
                <a:cs typeface="Calibri"/>
              </a:rPr>
              <a:t>for</a:t>
            </a:r>
            <a:r>
              <a:rPr kumimoji="0" sz="800" b="0" i="0" u="none" strike="noStrike" kern="0" cap="none" spc="30" normalizeH="0" baseline="0" noProof="0" dirty="0">
                <a:ln>
                  <a:noFill/>
                </a:ln>
                <a:solidFill>
                  <a:srgbClr val="6F7170"/>
                </a:solidFill>
                <a:effectLst/>
                <a:uLnTx/>
                <a:uFillTx/>
                <a:latin typeface="Calibri"/>
                <a:cs typeface="Calibri"/>
              </a:rPr>
              <a:t> </a:t>
            </a:r>
            <a:r>
              <a:rPr kumimoji="0" sz="800" b="0" i="0" u="none" strike="noStrike" kern="0" cap="none" spc="-10" normalizeH="0" baseline="0" noProof="0" dirty="0">
                <a:ln>
                  <a:noFill/>
                </a:ln>
                <a:solidFill>
                  <a:srgbClr val="6F7170"/>
                </a:solidFill>
                <a:effectLst/>
                <a:uLnTx/>
                <a:uFillTx/>
                <a:latin typeface="Calibri"/>
                <a:cs typeface="Calibri"/>
              </a:rPr>
              <a:t>Educational</a:t>
            </a:r>
            <a:r>
              <a:rPr kumimoji="0" sz="800" b="0" i="0" u="none" strike="noStrike" kern="0" cap="none" spc="35" normalizeH="0" baseline="0" noProof="0" dirty="0">
                <a:ln>
                  <a:noFill/>
                </a:ln>
                <a:solidFill>
                  <a:srgbClr val="6F7170"/>
                </a:solidFill>
                <a:effectLst/>
                <a:uLnTx/>
                <a:uFillTx/>
                <a:latin typeface="Calibri"/>
                <a:cs typeface="Calibri"/>
              </a:rPr>
              <a:t> </a:t>
            </a:r>
            <a:r>
              <a:rPr kumimoji="0" sz="800" b="0" i="0" u="none" strike="noStrike" kern="0" cap="none" spc="-10" normalizeH="0" baseline="0" noProof="0" dirty="0">
                <a:ln>
                  <a:noFill/>
                </a:ln>
                <a:solidFill>
                  <a:srgbClr val="6F7170"/>
                </a:solidFill>
                <a:effectLst/>
                <a:uLnTx/>
                <a:uFillTx/>
                <a:latin typeface="Calibri"/>
                <a:cs typeface="Calibri"/>
              </a:rPr>
              <a:t>Administration,</a:t>
            </a:r>
            <a:r>
              <a:rPr kumimoji="0" sz="800" b="0" i="0" u="none" strike="noStrike" kern="0" cap="none" spc="50" normalizeH="0" baseline="0" noProof="0" dirty="0">
                <a:ln>
                  <a:noFill/>
                </a:ln>
                <a:solidFill>
                  <a:srgbClr val="6F7170"/>
                </a:solidFill>
                <a:effectLst/>
                <a:uLnTx/>
                <a:uFillTx/>
                <a:latin typeface="Calibri"/>
                <a:cs typeface="Calibri"/>
              </a:rPr>
              <a:t> </a:t>
            </a:r>
            <a:r>
              <a:rPr kumimoji="0" sz="800" b="0" i="0" u="none" strike="noStrike" kern="0" cap="none" spc="0" normalizeH="0" baseline="0" noProof="0" dirty="0">
                <a:ln>
                  <a:noFill/>
                </a:ln>
                <a:solidFill>
                  <a:srgbClr val="6F7170"/>
                </a:solidFill>
                <a:effectLst/>
                <a:uLnTx/>
                <a:uFillTx/>
                <a:latin typeface="Calibri"/>
                <a:cs typeface="Calibri"/>
              </a:rPr>
              <a:t>Inc.</a:t>
            </a:r>
            <a:r>
              <a:rPr kumimoji="0" sz="800" b="0" i="0" u="none" strike="noStrike" kern="0" cap="none" spc="5" normalizeH="0" baseline="0" noProof="0" dirty="0">
                <a:ln>
                  <a:noFill/>
                </a:ln>
                <a:solidFill>
                  <a:srgbClr val="6F7170"/>
                </a:solidFill>
                <a:effectLst/>
                <a:uLnTx/>
                <a:uFillTx/>
                <a:latin typeface="Calibri"/>
                <a:cs typeface="Calibri"/>
              </a:rPr>
              <a:t> </a:t>
            </a:r>
            <a:r>
              <a:rPr kumimoji="0" sz="800" b="0" i="0" u="none" strike="noStrike" kern="0" cap="none" spc="0" normalizeH="0" baseline="0" noProof="0" dirty="0">
                <a:ln>
                  <a:noFill/>
                </a:ln>
                <a:solidFill>
                  <a:srgbClr val="6F7170"/>
                </a:solidFill>
                <a:effectLst/>
                <a:uLnTx/>
                <a:uFillTx/>
                <a:latin typeface="Calibri"/>
                <a:cs typeface="Calibri"/>
              </a:rPr>
              <a:t>–</a:t>
            </a:r>
            <a:r>
              <a:rPr kumimoji="0" sz="800" b="0" i="0" u="none" strike="noStrike" kern="0" cap="none" spc="15" normalizeH="0" baseline="0" noProof="0" dirty="0">
                <a:ln>
                  <a:noFill/>
                </a:ln>
                <a:solidFill>
                  <a:srgbClr val="6F7170"/>
                </a:solidFill>
                <a:effectLst/>
                <a:uLnTx/>
                <a:uFillTx/>
                <a:latin typeface="Calibri"/>
                <a:cs typeface="Calibri"/>
              </a:rPr>
              <a:t> </a:t>
            </a:r>
            <a:r>
              <a:rPr kumimoji="0" sz="800" b="0" i="0" u="none" strike="noStrike" kern="0" cap="none" spc="0" normalizeH="0" baseline="0" noProof="0" dirty="0">
                <a:ln>
                  <a:noFill/>
                </a:ln>
                <a:solidFill>
                  <a:srgbClr val="6F7170"/>
                </a:solidFill>
                <a:effectLst/>
                <a:uLnTx/>
                <a:uFillTx/>
                <a:latin typeface="Calibri"/>
                <a:cs typeface="Calibri"/>
              </a:rPr>
              <a:t>LEGAL</a:t>
            </a:r>
            <a:r>
              <a:rPr kumimoji="0" sz="800" b="0" i="0" u="none" strike="noStrike" kern="0" cap="none" spc="5" normalizeH="0" baseline="0" noProof="0" dirty="0">
                <a:ln>
                  <a:noFill/>
                </a:ln>
                <a:solidFill>
                  <a:srgbClr val="6F7170"/>
                </a:solidFill>
                <a:effectLst/>
                <a:uLnTx/>
                <a:uFillTx/>
                <a:latin typeface="Calibri"/>
                <a:cs typeface="Calibri"/>
              </a:rPr>
              <a:t> </a:t>
            </a:r>
            <a:r>
              <a:rPr kumimoji="0" sz="800" b="0" i="0" u="none" strike="noStrike" kern="0" cap="none" spc="-25" normalizeH="0" baseline="0" noProof="0" dirty="0">
                <a:ln>
                  <a:noFill/>
                </a:ln>
                <a:solidFill>
                  <a:srgbClr val="6F7170"/>
                </a:solidFill>
                <a:effectLst/>
                <a:uLnTx/>
                <a:uFillTx/>
                <a:latin typeface="Calibri"/>
                <a:cs typeface="Calibri"/>
              </a:rPr>
              <a:t>ONE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C6E6D-9732-1BCA-3C7B-4ACB949CCEAA}"/>
              </a:ext>
            </a:extLst>
          </p:cNvPr>
          <p:cNvSpPr>
            <a:spLocks noGrp="1"/>
          </p:cNvSpPr>
          <p:nvPr>
            <p:ph type="title"/>
          </p:nvPr>
        </p:nvSpPr>
        <p:spPr/>
        <p:txBody>
          <a:bodyPr/>
          <a:lstStyle/>
          <a:p>
            <a:r>
              <a:rPr lang="en-US" dirty="0"/>
              <a:t>School Ethics Decisions</a:t>
            </a:r>
          </a:p>
        </p:txBody>
      </p:sp>
      <p:sp>
        <p:nvSpPr>
          <p:cNvPr id="3" name="Content Placeholder 2">
            <a:extLst>
              <a:ext uri="{FF2B5EF4-FFF2-40B4-BE49-F238E27FC236}">
                <a16:creationId xmlns:a16="http://schemas.microsoft.com/office/drawing/2014/main" id="{1AC8218E-EF9F-FA64-FCA4-6C3529DA8E4D}"/>
              </a:ext>
            </a:extLst>
          </p:cNvPr>
          <p:cNvSpPr>
            <a:spLocks noGrp="1"/>
          </p:cNvSpPr>
          <p:nvPr>
            <p:ph idx="1"/>
          </p:nvPr>
        </p:nvSpPr>
        <p:spPr/>
        <p:txBody>
          <a:bodyPr>
            <a:normAutofit fontScale="92500" lnSpcReduction="20000"/>
          </a:bodyPr>
          <a:lstStyle/>
          <a:p>
            <a:r>
              <a:rPr lang="en-US" dirty="0"/>
              <a:t>Hankerson – Commissioner 8/14/2003 – Hiring w/o Supt recommendation, RICE notices w/o consult Supt violated Ethics Act, removed</a:t>
            </a:r>
          </a:p>
          <a:p>
            <a:r>
              <a:rPr lang="en-US" dirty="0"/>
              <a:t>Fischer – Commissioner 4/12/2004 – Calling admin in evening, demanding reports violated Ethics Act, reprimanded</a:t>
            </a:r>
          </a:p>
          <a:p>
            <a:r>
              <a:rPr lang="en-US" dirty="0"/>
              <a:t>Yafet v. Smith – Commissioner 5/18/2009 – meeting privately with police chiefs over senior prank incident, sending letters to fellow BOE members “poisoned well” for principal, violated Ethics Act, 6-month suspension</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F86C7EEB-9F3F-FEBA-670C-8B16689C1354}"/>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8</a:t>
            </a:fld>
            <a:endParaRPr lang="en-US" dirty="0">
              <a:solidFill>
                <a:prstClr val="black">
                  <a:tint val="75000"/>
                </a:prstClr>
              </a:solidFill>
            </a:endParaRPr>
          </a:p>
        </p:txBody>
      </p:sp>
    </p:spTree>
    <p:extLst>
      <p:ext uri="{BB962C8B-B14F-4D97-AF65-F5344CB8AC3E}">
        <p14:creationId xmlns:p14="http://schemas.microsoft.com/office/powerpoint/2010/main" val="206558680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7BA22D-4D34-82A4-4F28-CE824CE51FBC}"/>
              </a:ext>
            </a:extLst>
          </p:cNvPr>
          <p:cNvSpPr>
            <a:spLocks noGrp="1"/>
          </p:cNvSpPr>
          <p:nvPr>
            <p:ph type="sldNum" sz="quarter" idx="12"/>
          </p:nvPr>
        </p:nvSpPr>
        <p:spPr/>
        <p:txBody>
          <a:bodyPr/>
          <a:lstStyle/>
          <a:p>
            <a:pPr marL="0" marR="0" lvl="0" indent="0" algn="r" defTabSz="457200" rtl="0" eaLnBrk="0" fontAlgn="base" latinLnBrk="0" hangingPunct="0">
              <a:lnSpc>
                <a:spcPct val="100000"/>
              </a:lnSpc>
              <a:spcBef>
                <a:spcPct val="0"/>
              </a:spcBef>
              <a:spcAft>
                <a:spcPct val="0"/>
              </a:spcAft>
              <a:buClrTx/>
              <a:buSzTx/>
              <a:buFontTx/>
              <a:buNone/>
              <a:tabLst/>
              <a:defRPr/>
            </a:pPr>
            <a:fld id="{E26E0598-41B6-4983-81FA-25A5B912657C}"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80</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5" name="Picture 4" descr="Graphical user interface&#10;&#10;Description automatically generated">
            <a:extLst>
              <a:ext uri="{FF2B5EF4-FFF2-40B4-BE49-F238E27FC236}">
                <a16:creationId xmlns:a16="http://schemas.microsoft.com/office/drawing/2014/main" id="{825D8425-1DC2-FC8C-B9DC-3D515CD8B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0"/>
            <a:ext cx="8686800" cy="6515100"/>
          </a:xfrm>
          <a:prstGeom prst="rect">
            <a:avLst/>
          </a:prstGeom>
        </p:spPr>
      </p:pic>
    </p:spTree>
    <p:extLst>
      <p:ext uri="{BB962C8B-B14F-4D97-AF65-F5344CB8AC3E}">
        <p14:creationId xmlns:p14="http://schemas.microsoft.com/office/powerpoint/2010/main" val="395330930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FFDF8"/>
        </a:solidFill>
        <a:effectLst/>
      </p:bgPr>
    </p:bg>
    <p:spTree>
      <p:nvGrpSpPr>
        <p:cNvPr id="1" name=""/>
        <p:cNvGrpSpPr/>
        <p:nvPr/>
      </p:nvGrpSpPr>
      <p:grpSpPr>
        <a:xfrm>
          <a:off x="0" y="0"/>
          <a:ext cx="0" cy="0"/>
          <a:chOff x="0" y="0"/>
          <a:chExt cx="0" cy="0"/>
        </a:xfrm>
      </p:grpSpPr>
      <p:sp>
        <p:nvSpPr>
          <p:cNvPr id="2" name="Freeform 2"/>
          <p:cNvSpPr/>
          <p:nvPr/>
        </p:nvSpPr>
        <p:spPr>
          <a:xfrm>
            <a:off x="39648" y="-513095"/>
            <a:ext cx="3072742" cy="2245132"/>
          </a:xfrm>
          <a:custGeom>
            <a:avLst/>
            <a:gdLst/>
            <a:ahLst/>
            <a:cxnLst/>
            <a:rect l="l" t="t" r="r" b="b"/>
            <a:pathLst>
              <a:path w="3658208" h="3392948">
                <a:moveTo>
                  <a:pt x="0" y="0"/>
                </a:moveTo>
                <a:lnTo>
                  <a:pt x="3658208" y="0"/>
                </a:lnTo>
                <a:lnTo>
                  <a:pt x="3658208" y="3392949"/>
                </a:lnTo>
                <a:lnTo>
                  <a:pt x="0" y="33929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837951">
            <a:off x="3232256" y="5426519"/>
            <a:ext cx="4204148" cy="4690821"/>
          </a:xfrm>
          <a:custGeom>
            <a:avLst/>
            <a:gdLst/>
            <a:ahLst/>
            <a:cxnLst/>
            <a:rect l="l" t="t" r="r" b="b"/>
            <a:pathLst>
              <a:path w="4484425" h="5003542">
                <a:moveTo>
                  <a:pt x="0" y="0"/>
                </a:moveTo>
                <a:lnTo>
                  <a:pt x="4484425" y="0"/>
                </a:lnTo>
                <a:lnTo>
                  <a:pt x="4484425" y="5003542"/>
                </a:lnTo>
                <a:lnTo>
                  <a:pt x="0" y="50035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982490">
            <a:off x="57029" y="3710566"/>
            <a:ext cx="1855638" cy="2191936"/>
          </a:xfrm>
          <a:custGeom>
            <a:avLst/>
            <a:gdLst/>
            <a:ahLst/>
            <a:cxnLst/>
            <a:rect l="l" t="t" r="r" b="b"/>
            <a:pathLst>
              <a:path w="2041328" h="2531880">
                <a:moveTo>
                  <a:pt x="0" y="0"/>
                </a:moveTo>
                <a:lnTo>
                  <a:pt x="2041328" y="0"/>
                </a:lnTo>
                <a:lnTo>
                  <a:pt x="2041328" y="2531880"/>
                </a:lnTo>
                <a:lnTo>
                  <a:pt x="0" y="2531880"/>
                </a:lnTo>
                <a:lnTo>
                  <a:pt x="0" y="0"/>
                </a:lnTo>
                <a:close/>
              </a:path>
            </a:pathLst>
          </a:custGeom>
          <a:blipFill>
            <a:blip r:embed="rId6">
              <a:alphaModFix amt="58000"/>
              <a:extLst>
                <a:ext uri="{96DAC541-7B7A-43D3-8B79-37D633B846F1}">
                  <asvg:svgBlip xmlns:asvg="http://schemas.microsoft.com/office/drawing/2016/SVG/main" r:embed="rId7"/>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nvGrpSpPr>
          <p:cNvPr id="5" name="Group 5"/>
          <p:cNvGrpSpPr/>
          <p:nvPr/>
        </p:nvGrpSpPr>
        <p:grpSpPr>
          <a:xfrm>
            <a:off x="4131396" y="2491218"/>
            <a:ext cx="4479204" cy="2245491"/>
            <a:chOff x="0" y="0"/>
            <a:chExt cx="2009053" cy="1139379"/>
          </a:xfrm>
        </p:grpSpPr>
        <p:sp>
          <p:nvSpPr>
            <p:cNvPr id="6" name="Freeform 6"/>
            <p:cNvSpPr/>
            <p:nvPr/>
          </p:nvSpPr>
          <p:spPr>
            <a:xfrm>
              <a:off x="0" y="0"/>
              <a:ext cx="2009053" cy="1139379"/>
            </a:xfrm>
            <a:custGeom>
              <a:avLst/>
              <a:gdLst/>
              <a:ahLst/>
              <a:cxnLst/>
              <a:rect l="l" t="t" r="r" b="b"/>
              <a:pathLst>
                <a:path w="2009053" h="1139379">
                  <a:moveTo>
                    <a:pt x="0" y="0"/>
                  </a:moveTo>
                  <a:lnTo>
                    <a:pt x="2009053" y="0"/>
                  </a:lnTo>
                  <a:lnTo>
                    <a:pt x="2009053" y="1139379"/>
                  </a:lnTo>
                  <a:lnTo>
                    <a:pt x="0" y="1139379"/>
                  </a:lnTo>
                  <a:close/>
                </a:path>
              </a:pathLst>
            </a:custGeom>
            <a:solidFill>
              <a:srgbClr val="FAEFE0"/>
            </a:solid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TextBox 7"/>
          <p:cNvSpPr txBox="1"/>
          <p:nvPr/>
        </p:nvSpPr>
        <p:spPr>
          <a:xfrm>
            <a:off x="4474448" y="3067752"/>
            <a:ext cx="3793091" cy="1015086"/>
          </a:xfrm>
          <a:prstGeom prst="rect">
            <a:avLst/>
          </a:prstGeom>
        </p:spPr>
        <p:txBody>
          <a:bodyPr wrap="square" lIns="0" tIns="0" rIns="0" bIns="0" rtlCol="0" anchor="t">
            <a:spAutoFit/>
          </a:bodyPr>
          <a:lstStyle/>
          <a:p>
            <a:pPr marL="0" marR="0" lvl="0" indent="0" algn="ctr" defTabSz="857250" rtl="0" eaLnBrk="1" fontAlgn="auto" latinLnBrk="0" hangingPunct="1">
              <a:lnSpc>
                <a:spcPts val="164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lumMod val="50000"/>
                  </a:prstClr>
                </a:solidFill>
                <a:effectLst/>
                <a:uLnTx/>
                <a:uFillTx/>
                <a:latin typeface="Open Sans" panose="020B0606030504020204" pitchFamily="34" charset="0"/>
                <a:ea typeface="+mn-ea"/>
                <a:cs typeface="+mn-cs"/>
              </a:rPr>
              <a:t>As the leading provider of school law training, the LEGAL ONE team of school law experts is pleased to offer the LEGAL ONE Podcast to help you understand complex legal issues through approximately 30-minute episodes</a:t>
            </a:r>
            <a:endParaRPr kumimoji="0" lang="en-US" sz="1171" b="0" i="1" u="none" strike="noStrike" kern="1200" cap="none" spc="0" normalizeH="0" baseline="0" noProof="0" dirty="0">
              <a:ln>
                <a:noFill/>
              </a:ln>
              <a:solidFill>
                <a:prstClr val="white">
                  <a:lumMod val="50000"/>
                </a:prstClr>
              </a:solidFill>
              <a:effectLst/>
              <a:uLnTx/>
              <a:uFillTx/>
              <a:latin typeface="Gatwick"/>
              <a:ea typeface="+mn-ea"/>
              <a:cs typeface="+mn-cs"/>
            </a:endParaRPr>
          </a:p>
        </p:txBody>
      </p:sp>
      <p:sp>
        <p:nvSpPr>
          <p:cNvPr id="8" name="Freeform 8"/>
          <p:cNvSpPr/>
          <p:nvPr/>
        </p:nvSpPr>
        <p:spPr>
          <a:xfrm>
            <a:off x="1489954" y="675409"/>
            <a:ext cx="2826639" cy="5545772"/>
          </a:xfrm>
          <a:custGeom>
            <a:avLst/>
            <a:gdLst/>
            <a:ahLst/>
            <a:cxnLst/>
            <a:rect l="l" t="t" r="r" b="b"/>
            <a:pathLst>
              <a:path w="3015082" h="5915490">
                <a:moveTo>
                  <a:pt x="0" y="0"/>
                </a:moveTo>
                <a:lnTo>
                  <a:pt x="3015083" y="0"/>
                </a:lnTo>
                <a:lnTo>
                  <a:pt x="3015083" y="5915490"/>
                </a:lnTo>
                <a:lnTo>
                  <a:pt x="0" y="5915490"/>
                </a:lnTo>
                <a:lnTo>
                  <a:pt x="0" y="0"/>
                </a:lnTo>
                <a:close/>
              </a:path>
            </a:pathLst>
          </a:custGeom>
          <a:blipFill>
            <a:blip r:embed="rId8"/>
            <a:stretch>
              <a:fillRect t="-1139" r="-719" b="-1532"/>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Freeform 9"/>
          <p:cNvSpPr/>
          <p:nvPr/>
        </p:nvSpPr>
        <p:spPr>
          <a:xfrm rot="982490">
            <a:off x="7275592" y="-73296"/>
            <a:ext cx="1870776" cy="1557919"/>
          </a:xfrm>
          <a:custGeom>
            <a:avLst/>
            <a:gdLst/>
            <a:ahLst/>
            <a:cxnLst/>
            <a:rect l="l" t="t" r="r" b="b"/>
            <a:pathLst>
              <a:path w="1995494" h="2475031">
                <a:moveTo>
                  <a:pt x="0" y="0"/>
                </a:moveTo>
                <a:lnTo>
                  <a:pt x="1995494" y="0"/>
                </a:lnTo>
                <a:lnTo>
                  <a:pt x="1995494" y="2475032"/>
                </a:lnTo>
                <a:lnTo>
                  <a:pt x="0" y="2475032"/>
                </a:lnTo>
                <a:lnTo>
                  <a:pt x="0" y="0"/>
                </a:lnTo>
                <a:close/>
              </a:path>
            </a:pathLst>
          </a:custGeom>
          <a:blipFill>
            <a:blip r:embed="rId9">
              <a:alphaModFix amt="58000"/>
              <a:extLst>
                <a:ext uri="{96DAC541-7B7A-43D3-8B79-37D633B846F1}">
                  <asvg:svgBlip xmlns:asvg="http://schemas.microsoft.com/office/drawing/2016/SVG/main" r:embed="rId10"/>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a:grpSpLocks noChangeAspect="1"/>
          </p:cNvGrpSpPr>
          <p:nvPr/>
        </p:nvGrpSpPr>
        <p:grpSpPr>
          <a:xfrm>
            <a:off x="1952287" y="1554993"/>
            <a:ext cx="1838475" cy="2020302"/>
            <a:chOff x="0" y="0"/>
            <a:chExt cx="5778500" cy="6350000"/>
          </a:xfrm>
        </p:grpSpPr>
        <p:sp>
          <p:nvSpPr>
            <p:cNvPr id="11" name="Freeform 11">
              <a:hlinkClick r:id="rId11" tooltip="https://njpsa.org/the-legal-one-podcast/"/>
            </p:cNvPr>
            <p:cNvSpPr/>
            <p:nvPr/>
          </p:nvSpPr>
          <p:spPr>
            <a:xfrm>
              <a:off x="0" y="0"/>
              <a:ext cx="5778500" cy="6350000"/>
            </a:xfrm>
            <a:custGeom>
              <a:avLst/>
              <a:gdLst/>
              <a:ahLst/>
              <a:cxnLst/>
              <a:rect l="l" t="t" r="r" b="b"/>
              <a:pathLst>
                <a:path w="5778500" h="6350000">
                  <a:moveTo>
                    <a:pt x="2889250" y="0"/>
                  </a:moveTo>
                  <a:cubicBezTo>
                    <a:pt x="1258570" y="0"/>
                    <a:pt x="0" y="1144270"/>
                    <a:pt x="0" y="2917190"/>
                  </a:cubicBezTo>
                  <a:cubicBezTo>
                    <a:pt x="0" y="4175760"/>
                    <a:pt x="0" y="6350000"/>
                    <a:pt x="0" y="6350000"/>
                  </a:cubicBezTo>
                  <a:lnTo>
                    <a:pt x="2889250" y="6350000"/>
                  </a:lnTo>
                  <a:lnTo>
                    <a:pt x="5778500" y="6350000"/>
                  </a:lnTo>
                  <a:cubicBezTo>
                    <a:pt x="5778500" y="6350000"/>
                    <a:pt x="5778500" y="4175760"/>
                    <a:pt x="5778500" y="2917190"/>
                  </a:cubicBezTo>
                  <a:cubicBezTo>
                    <a:pt x="5778500" y="1144270"/>
                    <a:pt x="4519930" y="0"/>
                    <a:pt x="2889250" y="0"/>
                  </a:cubicBezTo>
                  <a:close/>
                </a:path>
              </a:pathLst>
            </a:custGeom>
            <a:blipFill>
              <a:blip r:embed="rId12"/>
              <a:stretch>
                <a:fillRect l="-18207" r="-18207"/>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2" name="Freeform 12">
            <a:hlinkClick r:id="rId11" tooltip="https://podcasts.captivate.fm/media/32ca0e63-552a-445e-b924-6f4fbbe48d0f/L1-Podcast-S7-Ep-3-converted.mp3"/>
          </p:cNvPr>
          <p:cNvSpPr/>
          <p:nvPr/>
        </p:nvSpPr>
        <p:spPr>
          <a:xfrm>
            <a:off x="2727436" y="3885204"/>
            <a:ext cx="262778" cy="262778"/>
          </a:xfrm>
          <a:custGeom>
            <a:avLst/>
            <a:gdLst/>
            <a:ahLst/>
            <a:cxnLst/>
            <a:rect l="l" t="t" r="r" b="b"/>
            <a:pathLst>
              <a:path w="280297" h="280297">
                <a:moveTo>
                  <a:pt x="0" y="0"/>
                </a:moveTo>
                <a:lnTo>
                  <a:pt x="280296" y="0"/>
                </a:lnTo>
                <a:lnTo>
                  <a:pt x="280296" y="280296"/>
                </a:lnTo>
                <a:lnTo>
                  <a:pt x="0" y="2802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hlinkClick r:id="rId11"/>
          </p:cNvPr>
          <p:cNvSpPr/>
          <p:nvPr/>
        </p:nvSpPr>
        <p:spPr>
          <a:xfrm>
            <a:off x="0" y="6350714"/>
            <a:ext cx="507286" cy="507286"/>
          </a:xfrm>
          <a:custGeom>
            <a:avLst/>
            <a:gdLst/>
            <a:ahLst/>
            <a:cxnLst/>
            <a:rect l="l" t="t" r="r" b="b"/>
            <a:pathLst>
              <a:path w="541105" h="541105">
                <a:moveTo>
                  <a:pt x="0" y="0"/>
                </a:moveTo>
                <a:lnTo>
                  <a:pt x="541104" y="0"/>
                </a:lnTo>
                <a:lnTo>
                  <a:pt x="541104" y="541105"/>
                </a:lnTo>
                <a:lnTo>
                  <a:pt x="0" y="541105"/>
                </a:lnTo>
                <a:lnTo>
                  <a:pt x="0" y="0"/>
                </a:lnTo>
                <a:close/>
              </a:path>
            </a:pathLst>
          </a:custGeom>
          <a:blipFill>
            <a:blip r:embed="rId15"/>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1880879" y="4548505"/>
            <a:ext cx="2044790" cy="166199"/>
          </a:xfrm>
          <a:prstGeom prst="rect">
            <a:avLst/>
          </a:prstGeom>
        </p:spPr>
        <p:txBody>
          <a:bodyPr lIns="0" tIns="0" rIns="0" bIns="0" rtlCol="0" anchor="t">
            <a:spAutoFit/>
          </a:bodyPr>
          <a:lstStyle/>
          <a:p>
            <a:pPr marL="0" marR="0" lvl="0" indent="0" algn="ctr" defTabSz="857250" rtl="0" eaLnBrk="1" fontAlgn="auto" latinLnBrk="0" hangingPunct="1">
              <a:lnSpc>
                <a:spcPts val="1428"/>
              </a:lnSpc>
              <a:spcBef>
                <a:spcPts val="0"/>
              </a:spcBef>
              <a:spcAft>
                <a:spcPts val="0"/>
              </a:spcAft>
              <a:buClrTx/>
              <a:buSzTx/>
              <a:buFontTx/>
              <a:buNone/>
              <a:tabLst/>
              <a:defRPr/>
            </a:pPr>
            <a:r>
              <a:rPr kumimoji="0" lang="en-US" sz="933" b="0" i="0" u="none" strike="noStrike" kern="1200" cap="none" spc="0" normalizeH="0" baseline="0" noProof="0" dirty="0">
                <a:ln>
                  <a:noFill/>
                </a:ln>
                <a:solidFill>
                  <a:prstClr val="white">
                    <a:lumMod val="50000"/>
                  </a:prstClr>
                </a:solidFill>
                <a:effectLst/>
                <a:uLnTx/>
                <a:uFillTx/>
                <a:latin typeface="Agrandir Bold"/>
                <a:ea typeface="+mn-ea"/>
                <a:cs typeface="+mn-cs"/>
              </a:rPr>
              <a:t>Available in Apple Podcasts and Spotify</a:t>
            </a:r>
          </a:p>
        </p:txBody>
      </p:sp>
      <p:sp>
        <p:nvSpPr>
          <p:cNvPr id="16" name="TextBox 16"/>
          <p:cNvSpPr txBox="1"/>
          <p:nvPr/>
        </p:nvSpPr>
        <p:spPr>
          <a:xfrm>
            <a:off x="4276374" y="2024157"/>
            <a:ext cx="4189241" cy="435568"/>
          </a:xfrm>
          <a:prstGeom prst="rect">
            <a:avLst/>
          </a:prstGeom>
        </p:spPr>
        <p:txBody>
          <a:bodyPr wrap="square" lIns="0" tIns="0" rIns="0" bIns="0" rtlCol="0" anchor="t">
            <a:spAutoFit/>
          </a:bodyPr>
          <a:lstStyle/>
          <a:p>
            <a:pPr marL="0" marR="0" lvl="0" indent="0" algn="ctr" defTabSz="857250" rtl="0" eaLnBrk="1" fontAlgn="auto" latinLnBrk="0" hangingPunct="1">
              <a:lnSpc>
                <a:spcPts val="3920"/>
              </a:lnSpc>
              <a:spcBef>
                <a:spcPct val="0"/>
              </a:spcBef>
              <a:spcAft>
                <a:spcPts val="0"/>
              </a:spcAft>
              <a:buClrTx/>
              <a:buSzTx/>
              <a:buFontTx/>
              <a:buNone/>
              <a:tabLst/>
              <a:defRPr/>
            </a:pPr>
            <a:r>
              <a:rPr kumimoji="0" lang="en-US" sz="1700" b="0" i="0" u="none" strike="noStrike" kern="1200" cap="none" spc="0" normalizeH="0" baseline="0" noProof="0" dirty="0">
                <a:ln>
                  <a:noFill/>
                </a:ln>
                <a:solidFill>
                  <a:srgbClr val="BD7944"/>
                </a:solidFill>
                <a:effectLst/>
                <a:uLnTx/>
                <a:uFillTx/>
                <a:latin typeface="Castellar" panose="020A0402060406010301" pitchFamily="18" charset="0"/>
                <a:ea typeface="+mn-ea"/>
                <a:cs typeface="+mn-cs"/>
              </a:rPr>
              <a:t>About the LEGAL ONE PODCAST</a:t>
            </a:r>
          </a:p>
        </p:txBody>
      </p:sp>
      <p:sp>
        <p:nvSpPr>
          <p:cNvPr id="17" name="TextBox 17"/>
          <p:cNvSpPr txBox="1"/>
          <p:nvPr/>
        </p:nvSpPr>
        <p:spPr>
          <a:xfrm>
            <a:off x="4974485" y="5290858"/>
            <a:ext cx="2793022" cy="269304"/>
          </a:xfrm>
          <a:prstGeom prst="rect">
            <a:avLst/>
          </a:prstGeom>
        </p:spPr>
        <p:txBody>
          <a:bodyPr lIns="0" tIns="0" rIns="0" bIns="0" rtlCol="0" anchor="t">
            <a:spAutoFit/>
          </a:bodyPr>
          <a:lstStyle/>
          <a:p>
            <a:pPr marL="0" marR="0" lvl="0" indent="0" algn="ctr" defTabSz="857250" rtl="0" eaLnBrk="1" fontAlgn="auto" latinLnBrk="0" hangingPunct="1">
              <a:lnSpc>
                <a:spcPts val="2064"/>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D87900"/>
                </a:solidFill>
                <a:effectLst/>
                <a:uLnTx/>
                <a:uFillTx/>
                <a:latin typeface="Now Medium"/>
                <a:ea typeface="+mn-ea"/>
                <a:cs typeface="+mn-cs"/>
                <a:hlinkClick r:id="rId11" tooltip="https://njpsa.org/l1-podcast/responding-to-escalating-mental-health-needs-in-schools/">
                  <a:extLst>
                    <a:ext uri="{A12FA001-AC4F-418D-AE19-62706E023703}">
                      <ahyp:hlinkClr xmlns:ahyp="http://schemas.microsoft.com/office/drawing/2018/hyperlinkcolor" val="tx"/>
                    </a:ext>
                  </a:extLst>
                </a:hlinkClick>
              </a:rPr>
              <a:t>LISTEN NOW</a:t>
            </a:r>
            <a:endParaRPr kumimoji="0" lang="en-US" sz="1800" b="1" i="0" u="none" strike="noStrike" kern="1200" cap="none" spc="0" normalizeH="0" baseline="0" noProof="0" dirty="0">
              <a:ln>
                <a:noFill/>
              </a:ln>
              <a:solidFill>
                <a:srgbClr val="D87900"/>
              </a:solidFill>
              <a:effectLst/>
              <a:uLnTx/>
              <a:uFillTx/>
              <a:latin typeface="Now Medium"/>
              <a:ea typeface="+mn-ea"/>
              <a:cs typeface="+mn-cs"/>
              <a:hlinkClick r:id="rId16" tooltip="https://njpsa.org/l1-podcast/responding-to-escalating-mental-health-needs-in-schools/">
                <a:extLst>
                  <a:ext uri="{A12FA001-AC4F-418D-AE19-62706E023703}">
                    <ahyp:hlinkClr xmlns:ahyp="http://schemas.microsoft.com/office/drawing/2018/hyperlinkcolor" val="tx"/>
                  </a:ext>
                </a:extLst>
              </a:hlinkClick>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95BB5-70C7-9A8F-FE2E-EE991D634587}"/>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1E83A1B1-57D5-3B4A-68D8-5DD9644280E0}"/>
              </a:ext>
            </a:extLst>
          </p:cNvPr>
          <p:cNvGrpSpPr/>
          <p:nvPr/>
        </p:nvGrpSpPr>
        <p:grpSpPr>
          <a:xfrm>
            <a:off x="4307975" y="-96441"/>
            <a:ext cx="4876101" cy="6954441"/>
            <a:chOff x="0" y="-38100"/>
            <a:chExt cx="1926361" cy="2747433"/>
          </a:xfrm>
        </p:grpSpPr>
        <p:sp>
          <p:nvSpPr>
            <p:cNvPr id="3" name="Freeform 3">
              <a:extLst>
                <a:ext uri="{FF2B5EF4-FFF2-40B4-BE49-F238E27FC236}">
                  <a16:creationId xmlns:a16="http://schemas.microsoft.com/office/drawing/2014/main" id="{EA5D20AD-FA7B-CD42-4AA7-138492F852BC}"/>
                </a:ext>
              </a:extLst>
            </p:cNvPr>
            <p:cNvSpPr/>
            <p:nvPr/>
          </p:nvSpPr>
          <p:spPr>
            <a:xfrm>
              <a:off x="0" y="0"/>
              <a:ext cx="1926361" cy="2709333"/>
            </a:xfrm>
            <a:custGeom>
              <a:avLst/>
              <a:gdLst/>
              <a:ahLst/>
              <a:cxnLst/>
              <a:rect l="l" t="t" r="r" b="b"/>
              <a:pathLst>
                <a:path w="1926361" h="2709333">
                  <a:moveTo>
                    <a:pt x="0" y="0"/>
                  </a:moveTo>
                  <a:lnTo>
                    <a:pt x="1926361" y="0"/>
                  </a:lnTo>
                  <a:lnTo>
                    <a:pt x="1926361" y="2709333"/>
                  </a:lnTo>
                  <a:lnTo>
                    <a:pt x="0" y="2709333"/>
                  </a:lnTo>
                  <a:close/>
                </a:path>
              </a:pathLst>
            </a:custGeom>
            <a:solidFill>
              <a:srgbClr val="3B8EDE"/>
            </a:solid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a:extLst>
                <a:ext uri="{FF2B5EF4-FFF2-40B4-BE49-F238E27FC236}">
                  <a16:creationId xmlns:a16="http://schemas.microsoft.com/office/drawing/2014/main" id="{E703C9FC-8FF7-6370-51E2-5A9566C7557F}"/>
                </a:ext>
              </a:extLst>
            </p:cNvPr>
            <p:cNvSpPr txBox="1"/>
            <p:nvPr/>
          </p:nvSpPr>
          <p:spPr>
            <a:xfrm>
              <a:off x="0" y="-38100"/>
              <a:ext cx="1926361" cy="2747433"/>
            </a:xfrm>
            <a:prstGeom prst="rect">
              <a:avLst/>
            </a:prstGeom>
          </p:spPr>
          <p:txBody>
            <a:bodyPr lIns="33866" tIns="33866" rIns="33866" bIns="33866" rtlCol="0" anchor="ctr"/>
            <a:lstStyle/>
            <a:p>
              <a:pPr marL="0" marR="0" lvl="0" indent="0" algn="ctr" defTabSz="857250" rtl="0" eaLnBrk="1" fontAlgn="auto" latinLnBrk="0" hangingPunct="1">
                <a:lnSpc>
                  <a:spcPts val="1773"/>
                </a:lnSpc>
                <a:spcBef>
                  <a:spcPct val="0"/>
                </a:spcBef>
                <a:spcAft>
                  <a:spcPts val="0"/>
                </a:spcAft>
                <a:buClrTx/>
                <a:buSzTx/>
                <a:buFontTx/>
                <a:buNone/>
                <a:tabLst/>
                <a:defRPr/>
              </a:pPr>
              <a:endParaRPr kumimoji="0" sz="1688"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a:extLst>
              <a:ext uri="{FF2B5EF4-FFF2-40B4-BE49-F238E27FC236}">
                <a16:creationId xmlns:a16="http://schemas.microsoft.com/office/drawing/2014/main" id="{0C549B59-4363-BE26-53E4-B9647DDA8F72}"/>
              </a:ext>
            </a:extLst>
          </p:cNvPr>
          <p:cNvSpPr/>
          <p:nvPr/>
        </p:nvSpPr>
        <p:spPr>
          <a:xfrm>
            <a:off x="5579689" y="2122813"/>
            <a:ext cx="2252522" cy="16894"/>
          </a:xfrm>
          <a:custGeom>
            <a:avLst/>
            <a:gdLst/>
            <a:ahLst/>
            <a:cxnLst/>
            <a:rect l="l" t="t" r="r" b="b"/>
            <a:pathLst>
              <a:path w="2402690" h="18020">
                <a:moveTo>
                  <a:pt x="0" y="0"/>
                </a:moveTo>
                <a:lnTo>
                  <a:pt x="2402690" y="0"/>
                </a:lnTo>
                <a:lnTo>
                  <a:pt x="2402690" y="18021"/>
                </a:lnTo>
                <a:lnTo>
                  <a:pt x="0" y="1802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a16="http://schemas.microsoft.com/office/drawing/2014/main" id="{AFB4DAD9-D174-4C01-17FC-ECA122460749}"/>
              </a:ext>
            </a:extLst>
          </p:cNvPr>
          <p:cNvSpPr/>
          <p:nvPr/>
        </p:nvSpPr>
        <p:spPr>
          <a:xfrm>
            <a:off x="4565401" y="6366012"/>
            <a:ext cx="754274" cy="670615"/>
          </a:xfrm>
          <a:custGeom>
            <a:avLst/>
            <a:gdLst/>
            <a:ahLst/>
            <a:cxnLst/>
            <a:rect l="l" t="t" r="r" b="b"/>
            <a:pathLst>
              <a:path w="804559" h="715323">
                <a:moveTo>
                  <a:pt x="0" y="0"/>
                </a:moveTo>
                <a:lnTo>
                  <a:pt x="804559" y="0"/>
                </a:lnTo>
                <a:lnTo>
                  <a:pt x="804559" y="715324"/>
                </a:lnTo>
                <a:lnTo>
                  <a:pt x="0" y="715324"/>
                </a:lnTo>
                <a:lnTo>
                  <a:pt x="0" y="0"/>
                </a:lnTo>
                <a:close/>
              </a:path>
            </a:pathLst>
          </a:custGeom>
          <a:blipFill>
            <a:blip r:embed="rId4">
              <a:extLst>
                <a:ext uri="{96DAC541-7B7A-43D3-8B79-37D633B846F1}">
                  <asvg:svgBlip xmlns:asvg="http://schemas.microsoft.com/office/drawing/2016/SVG/main" r:embed="rId5"/>
                </a:ext>
              </a:extLst>
            </a:blip>
            <a:stretch>
              <a:fillRect r="-263687" b="-123865"/>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a:extLst>
              <a:ext uri="{FF2B5EF4-FFF2-40B4-BE49-F238E27FC236}">
                <a16:creationId xmlns:a16="http://schemas.microsoft.com/office/drawing/2014/main" id="{4B8210A7-9BD3-A797-7B38-1324281104D2}"/>
              </a:ext>
            </a:extLst>
          </p:cNvPr>
          <p:cNvSpPr/>
          <p:nvPr/>
        </p:nvSpPr>
        <p:spPr>
          <a:xfrm>
            <a:off x="7979477" y="1637864"/>
            <a:ext cx="754274" cy="670615"/>
          </a:xfrm>
          <a:custGeom>
            <a:avLst/>
            <a:gdLst/>
            <a:ahLst/>
            <a:cxnLst/>
            <a:rect l="l" t="t" r="r" b="b"/>
            <a:pathLst>
              <a:path w="804559" h="715323">
                <a:moveTo>
                  <a:pt x="0" y="0"/>
                </a:moveTo>
                <a:lnTo>
                  <a:pt x="804559" y="0"/>
                </a:lnTo>
                <a:lnTo>
                  <a:pt x="804559" y="715323"/>
                </a:lnTo>
                <a:lnTo>
                  <a:pt x="0" y="715323"/>
                </a:lnTo>
                <a:lnTo>
                  <a:pt x="0" y="0"/>
                </a:lnTo>
                <a:close/>
              </a:path>
            </a:pathLst>
          </a:custGeom>
          <a:blipFill>
            <a:blip r:embed="rId4">
              <a:extLst>
                <a:ext uri="{96DAC541-7B7A-43D3-8B79-37D633B846F1}">
                  <asvg:svgBlip xmlns:asvg="http://schemas.microsoft.com/office/drawing/2016/SVG/main" r:embed="rId5"/>
                </a:ext>
              </a:extLst>
            </a:blip>
            <a:stretch>
              <a:fillRect r="-263687" b="-123865"/>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2B1C4FB3-A02F-8E5E-BE49-9668365E6D63}"/>
              </a:ext>
            </a:extLst>
          </p:cNvPr>
          <p:cNvGrpSpPr>
            <a:grpSpLocks noChangeAspect="1"/>
          </p:cNvGrpSpPr>
          <p:nvPr/>
        </p:nvGrpSpPr>
        <p:grpSpPr>
          <a:xfrm>
            <a:off x="6063299" y="6472285"/>
            <a:ext cx="1285302" cy="1285302"/>
            <a:chOff x="0" y="0"/>
            <a:chExt cx="2787650" cy="2787650"/>
          </a:xfrm>
        </p:grpSpPr>
        <p:sp>
          <p:nvSpPr>
            <p:cNvPr id="10" name="Freeform 10">
              <a:extLst>
                <a:ext uri="{FF2B5EF4-FFF2-40B4-BE49-F238E27FC236}">
                  <a16:creationId xmlns:a16="http://schemas.microsoft.com/office/drawing/2014/main" id="{AB86D4C9-A5E9-1953-E1CB-D34FDD2025AE}"/>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FFFFFF"/>
            </a:solid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a:extLst>
              <a:ext uri="{FF2B5EF4-FFF2-40B4-BE49-F238E27FC236}">
                <a16:creationId xmlns:a16="http://schemas.microsoft.com/office/drawing/2014/main" id="{46ED2895-4BE3-6B5C-C11B-D65892DE0E7E}"/>
              </a:ext>
            </a:extLst>
          </p:cNvPr>
          <p:cNvGrpSpPr>
            <a:grpSpLocks noChangeAspect="1"/>
          </p:cNvGrpSpPr>
          <p:nvPr/>
        </p:nvGrpSpPr>
        <p:grpSpPr>
          <a:xfrm>
            <a:off x="-1050973" y="6393976"/>
            <a:ext cx="1285302" cy="1285302"/>
            <a:chOff x="0" y="0"/>
            <a:chExt cx="2787650" cy="2787650"/>
          </a:xfrm>
        </p:grpSpPr>
        <p:sp>
          <p:nvSpPr>
            <p:cNvPr id="12" name="Freeform 12">
              <a:extLst>
                <a:ext uri="{FF2B5EF4-FFF2-40B4-BE49-F238E27FC236}">
                  <a16:creationId xmlns:a16="http://schemas.microsoft.com/office/drawing/2014/main" id="{AAEB8F0C-B2E8-FEBD-0C76-BE25E8F6580F}"/>
                </a:ext>
              </a:extLst>
            </p:cNvPr>
            <p:cNvSpPr/>
            <p:nvPr/>
          </p:nvSpPr>
          <p:spPr>
            <a:xfrm>
              <a:off x="0" y="0"/>
              <a:ext cx="2787650" cy="2787650"/>
            </a:xfrm>
            <a:custGeom>
              <a:avLst/>
              <a:gdLst/>
              <a:ahLst/>
              <a:cxnLst/>
              <a:rect l="l" t="t" r="r" b="b"/>
              <a:pathLst>
                <a:path w="2787650" h="2787650">
                  <a:moveTo>
                    <a:pt x="81280" y="1861820"/>
                  </a:moveTo>
                  <a:cubicBezTo>
                    <a:pt x="73660" y="1841500"/>
                    <a:pt x="67310" y="1819910"/>
                    <a:pt x="60960" y="1799590"/>
                  </a:cubicBezTo>
                  <a:lnTo>
                    <a:pt x="1800860" y="59690"/>
                  </a:lnTo>
                  <a:cubicBezTo>
                    <a:pt x="1821180" y="66040"/>
                    <a:pt x="1842770" y="72390"/>
                    <a:pt x="1863090" y="80010"/>
                  </a:cubicBezTo>
                  <a:lnTo>
                    <a:pt x="81280" y="1861820"/>
                  </a:lnTo>
                  <a:close/>
                  <a:moveTo>
                    <a:pt x="1597660" y="15240"/>
                  </a:moveTo>
                  <a:cubicBezTo>
                    <a:pt x="1573530" y="11430"/>
                    <a:pt x="1548130" y="8890"/>
                    <a:pt x="1524000" y="6350"/>
                  </a:cubicBezTo>
                  <a:lnTo>
                    <a:pt x="6350" y="1524000"/>
                  </a:lnTo>
                  <a:cubicBezTo>
                    <a:pt x="8890" y="1548130"/>
                    <a:pt x="11430" y="1573530"/>
                    <a:pt x="15240" y="1597660"/>
                  </a:cubicBezTo>
                  <a:lnTo>
                    <a:pt x="1597660" y="15240"/>
                  </a:lnTo>
                  <a:close/>
                  <a:moveTo>
                    <a:pt x="2189480" y="248920"/>
                  </a:moveTo>
                  <a:cubicBezTo>
                    <a:pt x="2172970" y="237490"/>
                    <a:pt x="2156460" y="226060"/>
                    <a:pt x="2139950" y="215900"/>
                  </a:cubicBezTo>
                  <a:lnTo>
                    <a:pt x="215900" y="2139950"/>
                  </a:lnTo>
                  <a:cubicBezTo>
                    <a:pt x="226060" y="2156460"/>
                    <a:pt x="237490" y="2172970"/>
                    <a:pt x="248920" y="2189480"/>
                  </a:cubicBezTo>
                  <a:lnTo>
                    <a:pt x="2189480" y="248920"/>
                  </a:lnTo>
                  <a:close/>
                  <a:moveTo>
                    <a:pt x="1979930" y="128270"/>
                  </a:moveTo>
                  <a:cubicBezTo>
                    <a:pt x="1960880" y="119380"/>
                    <a:pt x="1941830" y="110490"/>
                    <a:pt x="1922780" y="102870"/>
                  </a:cubicBezTo>
                  <a:lnTo>
                    <a:pt x="104140" y="1921510"/>
                  </a:lnTo>
                  <a:cubicBezTo>
                    <a:pt x="111760" y="1940560"/>
                    <a:pt x="120650" y="1959610"/>
                    <a:pt x="129540" y="1978660"/>
                  </a:cubicBezTo>
                  <a:lnTo>
                    <a:pt x="1979930" y="128270"/>
                  </a:lnTo>
                  <a:close/>
                  <a:moveTo>
                    <a:pt x="2087880" y="185420"/>
                  </a:moveTo>
                  <a:cubicBezTo>
                    <a:pt x="2070100" y="175260"/>
                    <a:pt x="2052320" y="165100"/>
                    <a:pt x="2034540" y="156210"/>
                  </a:cubicBezTo>
                  <a:lnTo>
                    <a:pt x="154940" y="2035810"/>
                  </a:lnTo>
                  <a:cubicBezTo>
                    <a:pt x="163830" y="2053590"/>
                    <a:pt x="173990" y="2071370"/>
                    <a:pt x="184150" y="2089150"/>
                  </a:cubicBezTo>
                  <a:lnTo>
                    <a:pt x="2087880" y="185420"/>
                  </a:lnTo>
                  <a:close/>
                  <a:moveTo>
                    <a:pt x="834390" y="116840"/>
                  </a:moveTo>
                  <a:cubicBezTo>
                    <a:pt x="774700" y="143510"/>
                    <a:pt x="716280" y="173990"/>
                    <a:pt x="660400" y="208280"/>
                  </a:cubicBezTo>
                  <a:lnTo>
                    <a:pt x="208280" y="660400"/>
                  </a:lnTo>
                  <a:cubicBezTo>
                    <a:pt x="172720" y="716280"/>
                    <a:pt x="142240" y="774700"/>
                    <a:pt x="116840" y="834390"/>
                  </a:cubicBezTo>
                  <a:lnTo>
                    <a:pt x="834390" y="116840"/>
                  </a:lnTo>
                  <a:close/>
                  <a:moveTo>
                    <a:pt x="1363980" y="0"/>
                  </a:moveTo>
                  <a:lnTo>
                    <a:pt x="0" y="1363980"/>
                  </a:lnTo>
                  <a:cubicBezTo>
                    <a:pt x="0" y="1391920"/>
                    <a:pt x="0" y="1418590"/>
                    <a:pt x="1270" y="1446530"/>
                  </a:cubicBezTo>
                  <a:lnTo>
                    <a:pt x="1445260" y="1270"/>
                  </a:lnTo>
                  <a:cubicBezTo>
                    <a:pt x="1418590" y="0"/>
                    <a:pt x="1390650" y="0"/>
                    <a:pt x="1363980" y="0"/>
                  </a:cubicBezTo>
                  <a:close/>
                  <a:moveTo>
                    <a:pt x="2787650" y="1386840"/>
                  </a:moveTo>
                  <a:lnTo>
                    <a:pt x="1386840" y="2787650"/>
                  </a:lnTo>
                  <a:cubicBezTo>
                    <a:pt x="1414780" y="2787650"/>
                    <a:pt x="1443990" y="2787650"/>
                    <a:pt x="1471930" y="2785110"/>
                  </a:cubicBezTo>
                  <a:lnTo>
                    <a:pt x="2785110" y="1471930"/>
                  </a:lnTo>
                  <a:cubicBezTo>
                    <a:pt x="2786380" y="1443990"/>
                    <a:pt x="2787650" y="1414780"/>
                    <a:pt x="2787650" y="1386840"/>
                  </a:cubicBezTo>
                  <a:close/>
                  <a:moveTo>
                    <a:pt x="2283460" y="321310"/>
                  </a:moveTo>
                  <a:cubicBezTo>
                    <a:pt x="2268220" y="308610"/>
                    <a:pt x="2252980" y="295910"/>
                    <a:pt x="2237740" y="284480"/>
                  </a:cubicBezTo>
                  <a:lnTo>
                    <a:pt x="284480" y="2237740"/>
                  </a:lnTo>
                  <a:cubicBezTo>
                    <a:pt x="295910" y="2252980"/>
                    <a:pt x="308610" y="2268220"/>
                    <a:pt x="321310" y="2283460"/>
                  </a:cubicBezTo>
                  <a:lnTo>
                    <a:pt x="2283460" y="321310"/>
                  </a:lnTo>
                  <a:close/>
                  <a:moveTo>
                    <a:pt x="1276350" y="5080"/>
                  </a:moveTo>
                  <a:cubicBezTo>
                    <a:pt x="1244600" y="7620"/>
                    <a:pt x="1214120" y="11430"/>
                    <a:pt x="1182370" y="16510"/>
                  </a:cubicBezTo>
                  <a:lnTo>
                    <a:pt x="16510" y="1182370"/>
                  </a:lnTo>
                  <a:cubicBezTo>
                    <a:pt x="11430" y="1214120"/>
                    <a:pt x="7620" y="1244600"/>
                    <a:pt x="5080" y="1276350"/>
                  </a:cubicBezTo>
                  <a:lnTo>
                    <a:pt x="1276350" y="5080"/>
                  </a:lnTo>
                  <a:close/>
                  <a:moveTo>
                    <a:pt x="1080770" y="35560"/>
                  </a:moveTo>
                  <a:cubicBezTo>
                    <a:pt x="1042670" y="44450"/>
                    <a:pt x="1004570" y="54610"/>
                    <a:pt x="966470" y="67310"/>
                  </a:cubicBezTo>
                  <a:lnTo>
                    <a:pt x="66040" y="966470"/>
                  </a:lnTo>
                  <a:cubicBezTo>
                    <a:pt x="54610" y="1004570"/>
                    <a:pt x="43180" y="1041400"/>
                    <a:pt x="34290" y="1080770"/>
                  </a:cubicBezTo>
                  <a:lnTo>
                    <a:pt x="1080770" y="35560"/>
                  </a:lnTo>
                  <a:close/>
                  <a:moveTo>
                    <a:pt x="1734820" y="41910"/>
                  </a:moveTo>
                  <a:cubicBezTo>
                    <a:pt x="1711960" y="36830"/>
                    <a:pt x="1690370" y="31750"/>
                    <a:pt x="1667510" y="26670"/>
                  </a:cubicBezTo>
                  <a:lnTo>
                    <a:pt x="26670" y="1667510"/>
                  </a:lnTo>
                  <a:cubicBezTo>
                    <a:pt x="31750" y="1690370"/>
                    <a:pt x="36830" y="1711960"/>
                    <a:pt x="41910" y="1734820"/>
                  </a:cubicBezTo>
                  <a:lnTo>
                    <a:pt x="1734820" y="41910"/>
                  </a:lnTo>
                  <a:close/>
                  <a:moveTo>
                    <a:pt x="2762250" y="1659890"/>
                  </a:moveTo>
                  <a:cubicBezTo>
                    <a:pt x="2768600" y="1626870"/>
                    <a:pt x="2773680" y="1595120"/>
                    <a:pt x="2777490" y="1562100"/>
                  </a:cubicBezTo>
                  <a:lnTo>
                    <a:pt x="1562100" y="2777490"/>
                  </a:lnTo>
                  <a:cubicBezTo>
                    <a:pt x="1595120" y="2773680"/>
                    <a:pt x="1628140" y="2768600"/>
                    <a:pt x="1659890" y="2762250"/>
                  </a:cubicBezTo>
                  <a:lnTo>
                    <a:pt x="2762250" y="1659890"/>
                  </a:lnTo>
                  <a:close/>
                  <a:moveTo>
                    <a:pt x="2785110" y="1306830"/>
                  </a:moveTo>
                  <a:cubicBezTo>
                    <a:pt x="2783840" y="1281430"/>
                    <a:pt x="2781300" y="1256030"/>
                    <a:pt x="2778760" y="1230630"/>
                  </a:cubicBezTo>
                  <a:lnTo>
                    <a:pt x="1230630" y="2777490"/>
                  </a:lnTo>
                  <a:cubicBezTo>
                    <a:pt x="1256030" y="2780030"/>
                    <a:pt x="1281430" y="2782570"/>
                    <a:pt x="1306830" y="2783840"/>
                  </a:cubicBezTo>
                  <a:lnTo>
                    <a:pt x="2785110" y="1306830"/>
                  </a:lnTo>
                  <a:close/>
                  <a:moveTo>
                    <a:pt x="2767330" y="1158240"/>
                  </a:moveTo>
                  <a:cubicBezTo>
                    <a:pt x="2763520" y="1135380"/>
                    <a:pt x="2758440" y="1112520"/>
                    <a:pt x="2753360" y="1089660"/>
                  </a:cubicBezTo>
                  <a:lnTo>
                    <a:pt x="1088390" y="2753360"/>
                  </a:lnTo>
                  <a:cubicBezTo>
                    <a:pt x="1111250" y="2758440"/>
                    <a:pt x="1134110" y="2763520"/>
                    <a:pt x="1156970" y="2767330"/>
                  </a:cubicBezTo>
                  <a:lnTo>
                    <a:pt x="2767330" y="1158240"/>
                  </a:lnTo>
                  <a:close/>
                  <a:moveTo>
                    <a:pt x="2369820" y="398780"/>
                  </a:moveTo>
                  <a:cubicBezTo>
                    <a:pt x="2355850" y="384810"/>
                    <a:pt x="2341880" y="372110"/>
                    <a:pt x="2327910" y="358140"/>
                  </a:cubicBezTo>
                  <a:lnTo>
                    <a:pt x="359410" y="2326640"/>
                  </a:lnTo>
                  <a:cubicBezTo>
                    <a:pt x="372110" y="2340610"/>
                    <a:pt x="386080" y="2354580"/>
                    <a:pt x="400050" y="2368550"/>
                  </a:cubicBezTo>
                  <a:lnTo>
                    <a:pt x="2369820" y="398780"/>
                  </a:lnTo>
                  <a:close/>
                  <a:moveTo>
                    <a:pt x="2451100" y="2301240"/>
                  </a:moveTo>
                  <a:cubicBezTo>
                    <a:pt x="2520950" y="2219960"/>
                    <a:pt x="2579370" y="2133600"/>
                    <a:pt x="2627630" y="2042160"/>
                  </a:cubicBezTo>
                  <a:lnTo>
                    <a:pt x="2042160" y="2627630"/>
                  </a:lnTo>
                  <a:cubicBezTo>
                    <a:pt x="2133600" y="2579370"/>
                    <a:pt x="2219960" y="2520950"/>
                    <a:pt x="2301240" y="2451100"/>
                  </a:cubicBezTo>
                  <a:lnTo>
                    <a:pt x="2451100" y="2301240"/>
                  </a:lnTo>
                  <a:close/>
                  <a:moveTo>
                    <a:pt x="2736850" y="1023620"/>
                  </a:moveTo>
                  <a:cubicBezTo>
                    <a:pt x="2730500" y="1002030"/>
                    <a:pt x="2724150" y="981710"/>
                    <a:pt x="2717800" y="960120"/>
                  </a:cubicBezTo>
                  <a:lnTo>
                    <a:pt x="960120" y="2717800"/>
                  </a:lnTo>
                  <a:cubicBezTo>
                    <a:pt x="981710" y="2724150"/>
                    <a:pt x="1002030" y="2730500"/>
                    <a:pt x="1023620" y="2736850"/>
                  </a:cubicBezTo>
                  <a:lnTo>
                    <a:pt x="2736850" y="1023620"/>
                  </a:lnTo>
                  <a:close/>
                  <a:moveTo>
                    <a:pt x="2696210" y="1892300"/>
                  </a:moveTo>
                  <a:cubicBezTo>
                    <a:pt x="2711450" y="1851660"/>
                    <a:pt x="2725420" y="1811020"/>
                    <a:pt x="2736850" y="1769110"/>
                  </a:cubicBezTo>
                  <a:lnTo>
                    <a:pt x="1769110" y="2736850"/>
                  </a:lnTo>
                  <a:cubicBezTo>
                    <a:pt x="1811020" y="2725420"/>
                    <a:pt x="1851660" y="2711450"/>
                    <a:pt x="1892300" y="2696210"/>
                  </a:cubicBezTo>
                  <a:lnTo>
                    <a:pt x="2696210" y="1892300"/>
                  </a:lnTo>
                  <a:close/>
                  <a:moveTo>
                    <a:pt x="2523490" y="576580"/>
                  </a:moveTo>
                  <a:cubicBezTo>
                    <a:pt x="2512060" y="561340"/>
                    <a:pt x="2500630" y="544830"/>
                    <a:pt x="2487930" y="529590"/>
                  </a:cubicBezTo>
                  <a:lnTo>
                    <a:pt x="529590" y="2486660"/>
                  </a:lnTo>
                  <a:cubicBezTo>
                    <a:pt x="544830" y="2499360"/>
                    <a:pt x="561340" y="2510790"/>
                    <a:pt x="576580" y="2522220"/>
                  </a:cubicBezTo>
                  <a:lnTo>
                    <a:pt x="2523490" y="576580"/>
                  </a:lnTo>
                  <a:close/>
                  <a:moveTo>
                    <a:pt x="2696210" y="899160"/>
                  </a:moveTo>
                  <a:cubicBezTo>
                    <a:pt x="2688590" y="878840"/>
                    <a:pt x="2680970" y="859790"/>
                    <a:pt x="2672080" y="840740"/>
                  </a:cubicBezTo>
                  <a:lnTo>
                    <a:pt x="839470" y="2673350"/>
                  </a:lnTo>
                  <a:cubicBezTo>
                    <a:pt x="858520" y="2682240"/>
                    <a:pt x="878840" y="2689860"/>
                    <a:pt x="897890" y="2697480"/>
                  </a:cubicBezTo>
                  <a:lnTo>
                    <a:pt x="2696210" y="899160"/>
                  </a:lnTo>
                  <a:close/>
                  <a:moveTo>
                    <a:pt x="2449830" y="483870"/>
                  </a:moveTo>
                  <a:cubicBezTo>
                    <a:pt x="2437130" y="468630"/>
                    <a:pt x="2424430" y="454660"/>
                    <a:pt x="2410460" y="440690"/>
                  </a:cubicBezTo>
                  <a:lnTo>
                    <a:pt x="440690" y="2410460"/>
                  </a:lnTo>
                  <a:cubicBezTo>
                    <a:pt x="454660" y="2424430"/>
                    <a:pt x="469900" y="2437130"/>
                    <a:pt x="483870" y="2449830"/>
                  </a:cubicBezTo>
                  <a:lnTo>
                    <a:pt x="2449830" y="483870"/>
                  </a:lnTo>
                  <a:close/>
                  <a:moveTo>
                    <a:pt x="2588260" y="675640"/>
                  </a:moveTo>
                  <a:cubicBezTo>
                    <a:pt x="2578100" y="659130"/>
                    <a:pt x="2567940" y="641350"/>
                    <a:pt x="2556510" y="624840"/>
                  </a:cubicBezTo>
                  <a:lnTo>
                    <a:pt x="624840" y="2556510"/>
                  </a:lnTo>
                  <a:cubicBezTo>
                    <a:pt x="641350" y="2567940"/>
                    <a:pt x="657860" y="2578100"/>
                    <a:pt x="675640" y="2588260"/>
                  </a:cubicBezTo>
                  <a:lnTo>
                    <a:pt x="2588260" y="675640"/>
                  </a:lnTo>
                  <a:close/>
                  <a:moveTo>
                    <a:pt x="2646680" y="783590"/>
                  </a:moveTo>
                  <a:cubicBezTo>
                    <a:pt x="2637790" y="765810"/>
                    <a:pt x="2628900" y="746760"/>
                    <a:pt x="2618740" y="728980"/>
                  </a:cubicBezTo>
                  <a:lnTo>
                    <a:pt x="728980" y="2618740"/>
                  </a:lnTo>
                  <a:cubicBezTo>
                    <a:pt x="746760" y="2628900"/>
                    <a:pt x="764540" y="2637790"/>
                    <a:pt x="783590" y="2646680"/>
                  </a:cubicBezTo>
                  <a:lnTo>
                    <a:pt x="2646680" y="783590"/>
                  </a:lnTo>
                  <a:close/>
                </a:path>
              </a:pathLst>
            </a:custGeom>
            <a:solidFill>
              <a:srgbClr val="2079AF"/>
            </a:solid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a16="http://schemas.microsoft.com/office/drawing/2014/main" id="{CEA200F2-188F-E650-6056-E9037E5A0FB6}"/>
              </a:ext>
            </a:extLst>
          </p:cNvPr>
          <p:cNvSpPr/>
          <p:nvPr/>
        </p:nvSpPr>
        <p:spPr>
          <a:xfrm>
            <a:off x="3546663" y="750094"/>
            <a:ext cx="438010" cy="454538"/>
          </a:xfrm>
          <a:custGeom>
            <a:avLst/>
            <a:gdLst/>
            <a:ahLst/>
            <a:cxnLst/>
            <a:rect l="l" t="t" r="r" b="b"/>
            <a:pathLst>
              <a:path w="467211" h="484841">
                <a:moveTo>
                  <a:pt x="0" y="0"/>
                </a:moveTo>
                <a:lnTo>
                  <a:pt x="467211" y="0"/>
                </a:lnTo>
                <a:lnTo>
                  <a:pt x="467211" y="484841"/>
                </a:lnTo>
                <a:lnTo>
                  <a:pt x="0" y="4848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Freeform 14">
            <a:extLst>
              <a:ext uri="{FF2B5EF4-FFF2-40B4-BE49-F238E27FC236}">
                <a16:creationId xmlns:a16="http://schemas.microsoft.com/office/drawing/2014/main" id="{7A083ED2-9C56-59F4-42F0-3F3589B05937}"/>
              </a:ext>
            </a:extLst>
          </p:cNvPr>
          <p:cNvSpPr/>
          <p:nvPr/>
        </p:nvSpPr>
        <p:spPr>
          <a:xfrm>
            <a:off x="3535947" y="1668275"/>
            <a:ext cx="454538" cy="454538"/>
          </a:xfrm>
          <a:custGeom>
            <a:avLst/>
            <a:gdLst/>
            <a:ahLst/>
            <a:cxnLst/>
            <a:rect l="l" t="t" r="r" b="b"/>
            <a:pathLst>
              <a:path w="484841" h="484841">
                <a:moveTo>
                  <a:pt x="0" y="0"/>
                </a:moveTo>
                <a:lnTo>
                  <a:pt x="484841" y="0"/>
                </a:lnTo>
                <a:lnTo>
                  <a:pt x="484841" y="484842"/>
                </a:lnTo>
                <a:lnTo>
                  <a:pt x="0" y="4848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ABDEA1C8-FF40-1297-CAE9-6E78226AAF1A}"/>
              </a:ext>
            </a:extLst>
          </p:cNvPr>
          <p:cNvSpPr/>
          <p:nvPr/>
        </p:nvSpPr>
        <p:spPr>
          <a:xfrm>
            <a:off x="3590250" y="2589714"/>
            <a:ext cx="456541" cy="659265"/>
          </a:xfrm>
          <a:custGeom>
            <a:avLst/>
            <a:gdLst/>
            <a:ahLst/>
            <a:cxnLst/>
            <a:rect l="l" t="t" r="r" b="b"/>
            <a:pathLst>
              <a:path w="486977" h="703216">
                <a:moveTo>
                  <a:pt x="0" y="0"/>
                </a:moveTo>
                <a:lnTo>
                  <a:pt x="486977" y="0"/>
                </a:lnTo>
                <a:lnTo>
                  <a:pt x="486977" y="703216"/>
                </a:lnTo>
                <a:lnTo>
                  <a:pt x="0" y="7032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19" name="Freeform 19">
            <a:extLst>
              <a:ext uri="{FF2B5EF4-FFF2-40B4-BE49-F238E27FC236}">
                <a16:creationId xmlns:a16="http://schemas.microsoft.com/office/drawing/2014/main" id="{EB26088E-5612-8B33-EB4B-63551B9C2870}"/>
              </a:ext>
            </a:extLst>
          </p:cNvPr>
          <p:cNvSpPr/>
          <p:nvPr/>
        </p:nvSpPr>
        <p:spPr>
          <a:xfrm>
            <a:off x="3625427" y="3715880"/>
            <a:ext cx="299659" cy="442399"/>
          </a:xfrm>
          <a:custGeom>
            <a:avLst/>
            <a:gdLst/>
            <a:ahLst/>
            <a:cxnLst/>
            <a:rect l="l" t="t" r="r" b="b"/>
            <a:pathLst>
              <a:path w="259541" h="471892">
                <a:moveTo>
                  <a:pt x="0" y="0"/>
                </a:moveTo>
                <a:lnTo>
                  <a:pt x="259541" y="0"/>
                </a:lnTo>
                <a:lnTo>
                  <a:pt x="259541" y="471893"/>
                </a:lnTo>
                <a:lnTo>
                  <a:pt x="0" y="4718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20" name="TextBox 20">
            <a:extLst>
              <a:ext uri="{FF2B5EF4-FFF2-40B4-BE49-F238E27FC236}">
                <a16:creationId xmlns:a16="http://schemas.microsoft.com/office/drawing/2014/main" id="{51E4F003-43F2-E9D8-8AE3-624CD91F6467}"/>
              </a:ext>
            </a:extLst>
          </p:cNvPr>
          <p:cNvSpPr txBox="1"/>
          <p:nvPr/>
        </p:nvSpPr>
        <p:spPr>
          <a:xfrm>
            <a:off x="4392592" y="516568"/>
            <a:ext cx="4647317" cy="487313"/>
          </a:xfrm>
          <a:prstGeom prst="rect">
            <a:avLst/>
          </a:prstGeom>
        </p:spPr>
        <p:txBody>
          <a:bodyPr wrap="square" lIns="0" tIns="0" rIns="0" bIns="0" rtlCol="0" anchor="t">
            <a:spAutoFit/>
          </a:bodyPr>
          <a:lstStyle/>
          <a:p>
            <a:pPr marL="0" marR="0" lvl="0" indent="0" algn="ctr" defTabSz="857250" rtl="0" eaLnBrk="1" fontAlgn="auto" latinLnBrk="0" hangingPunct="1">
              <a:lnSpc>
                <a:spcPts val="3785"/>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FFFFFF"/>
                </a:solidFill>
                <a:effectLst/>
                <a:uLnTx/>
                <a:uFillTx/>
                <a:latin typeface="Montserrat Classic" panose="020B0604020202020204" charset="0"/>
                <a:ea typeface="+mn-ea"/>
                <a:cs typeface="+mn-cs"/>
              </a:rPr>
              <a:t>Hot Issues in School Law</a:t>
            </a:r>
          </a:p>
        </p:txBody>
      </p:sp>
      <p:sp>
        <p:nvSpPr>
          <p:cNvPr id="23" name="TextBox 23">
            <a:extLst>
              <a:ext uri="{FF2B5EF4-FFF2-40B4-BE49-F238E27FC236}">
                <a16:creationId xmlns:a16="http://schemas.microsoft.com/office/drawing/2014/main" id="{6C2681E3-4121-9ED0-20ED-54029BBFB509}"/>
              </a:ext>
            </a:extLst>
          </p:cNvPr>
          <p:cNvSpPr txBox="1"/>
          <p:nvPr/>
        </p:nvSpPr>
        <p:spPr>
          <a:xfrm>
            <a:off x="1378909" y="889908"/>
            <a:ext cx="1975463" cy="175882"/>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Classic Bold"/>
                <a:ea typeface="+mn-ea"/>
                <a:cs typeface="+mn-cs"/>
              </a:rPr>
              <a:t>DATE</a:t>
            </a:r>
          </a:p>
        </p:txBody>
      </p:sp>
      <p:sp>
        <p:nvSpPr>
          <p:cNvPr id="24" name="TextBox 24">
            <a:extLst>
              <a:ext uri="{FF2B5EF4-FFF2-40B4-BE49-F238E27FC236}">
                <a16:creationId xmlns:a16="http://schemas.microsoft.com/office/drawing/2014/main" id="{777EBE1E-1DA7-746E-661D-520DA21A7A10}"/>
              </a:ext>
            </a:extLst>
          </p:cNvPr>
          <p:cNvSpPr txBox="1"/>
          <p:nvPr/>
        </p:nvSpPr>
        <p:spPr>
          <a:xfrm>
            <a:off x="2314339" y="1900814"/>
            <a:ext cx="1091016" cy="178575"/>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Medium"/>
                <a:ea typeface="+mn-ea"/>
                <a:cs typeface="+mn-cs"/>
              </a:rPr>
              <a:t>9AM TO 3PM</a:t>
            </a:r>
          </a:p>
        </p:txBody>
      </p:sp>
      <p:sp>
        <p:nvSpPr>
          <p:cNvPr id="22" name="TextBox 22">
            <a:extLst>
              <a:ext uri="{FF2B5EF4-FFF2-40B4-BE49-F238E27FC236}">
                <a16:creationId xmlns:a16="http://schemas.microsoft.com/office/drawing/2014/main" id="{68E20165-4966-CCCC-B2EA-4B2F8E51D03F}"/>
              </a:ext>
            </a:extLst>
          </p:cNvPr>
          <p:cNvSpPr txBox="1"/>
          <p:nvPr/>
        </p:nvSpPr>
        <p:spPr>
          <a:xfrm>
            <a:off x="1010190" y="1088895"/>
            <a:ext cx="2377193" cy="178575"/>
          </a:xfrm>
          <a:prstGeom prst="rect">
            <a:avLst/>
          </a:prstGeom>
        </p:spPr>
        <p:txBody>
          <a:bodyPr wrap="square"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Medium"/>
                <a:ea typeface="+mn-ea"/>
                <a:cs typeface="+mn-cs"/>
              </a:rPr>
              <a:t>THURSDAY, MAY 12, 2026</a:t>
            </a:r>
          </a:p>
        </p:txBody>
      </p:sp>
      <p:sp>
        <p:nvSpPr>
          <p:cNvPr id="26" name="TextBox 26">
            <a:extLst>
              <a:ext uri="{FF2B5EF4-FFF2-40B4-BE49-F238E27FC236}">
                <a16:creationId xmlns:a16="http://schemas.microsoft.com/office/drawing/2014/main" id="{A3911A7E-46EE-E618-4760-88429FF2AA35}"/>
              </a:ext>
            </a:extLst>
          </p:cNvPr>
          <p:cNvSpPr txBox="1"/>
          <p:nvPr/>
        </p:nvSpPr>
        <p:spPr>
          <a:xfrm>
            <a:off x="2297665" y="1700791"/>
            <a:ext cx="1091016" cy="175882"/>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Classic Bold"/>
                <a:ea typeface="+mn-ea"/>
                <a:cs typeface="+mn-cs"/>
              </a:rPr>
              <a:t>TIME</a:t>
            </a:r>
          </a:p>
        </p:txBody>
      </p:sp>
      <p:sp>
        <p:nvSpPr>
          <p:cNvPr id="27" name="TextBox 27">
            <a:extLst>
              <a:ext uri="{FF2B5EF4-FFF2-40B4-BE49-F238E27FC236}">
                <a16:creationId xmlns:a16="http://schemas.microsoft.com/office/drawing/2014/main" id="{9FC0755F-C471-64DA-C325-643BDE704D79}"/>
              </a:ext>
            </a:extLst>
          </p:cNvPr>
          <p:cNvSpPr txBox="1"/>
          <p:nvPr/>
        </p:nvSpPr>
        <p:spPr>
          <a:xfrm>
            <a:off x="4839994" y="2639937"/>
            <a:ext cx="3812062" cy="1907189"/>
          </a:xfrm>
          <a:prstGeom prst="rect">
            <a:avLst/>
          </a:prstGeom>
        </p:spPr>
        <p:txBody>
          <a:bodyPr wrap="square" lIns="0" tIns="0" rIns="0" bIns="0" rtlCol="0" anchor="t">
            <a:spAutoFit/>
          </a:bodyPr>
          <a:lstStyle/>
          <a:p>
            <a:pPr marL="0" marR="0" lvl="0" indent="0" algn="ctr" defTabSz="857250" rtl="0" eaLnBrk="1" fontAlgn="auto" latinLnBrk="0" hangingPunct="1">
              <a:lnSpc>
                <a:spcPts val="1516"/>
              </a:lnSpc>
              <a:spcBef>
                <a:spcPct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Montserrat Medium"/>
                <a:ea typeface="+mn-ea"/>
                <a:cs typeface="+mn-cs"/>
              </a:rPr>
              <a:t>What were the most important changes in state and federal law that occurred during the 2025-2026 school year? What must you do to address these changes moving forward? This seminar will address key topics, including the ongoing and current, up to date issues in school law at the time of the workshop, including issues pertaining to Discrimination and Title IX Issues, HIB, IDEA, tenure, discrimination law, First Amendment rights, as well as recent developments regarding employee, student and parent rights.</a:t>
            </a:r>
          </a:p>
        </p:txBody>
      </p:sp>
      <p:sp>
        <p:nvSpPr>
          <p:cNvPr id="28" name="TextBox 28">
            <a:extLst>
              <a:ext uri="{FF2B5EF4-FFF2-40B4-BE49-F238E27FC236}">
                <a16:creationId xmlns:a16="http://schemas.microsoft.com/office/drawing/2014/main" id="{273AC585-892D-2B8F-2242-06A03667725C}"/>
              </a:ext>
            </a:extLst>
          </p:cNvPr>
          <p:cNvSpPr txBox="1"/>
          <p:nvPr/>
        </p:nvSpPr>
        <p:spPr>
          <a:xfrm>
            <a:off x="2368642" y="2650652"/>
            <a:ext cx="1091016" cy="180947"/>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Classic Bold"/>
                <a:ea typeface="+mn-ea"/>
                <a:cs typeface="+mn-cs"/>
              </a:rPr>
              <a:t>PRESENTER</a:t>
            </a:r>
          </a:p>
        </p:txBody>
      </p:sp>
      <p:sp>
        <p:nvSpPr>
          <p:cNvPr id="29" name="TextBox 29">
            <a:extLst>
              <a:ext uri="{FF2B5EF4-FFF2-40B4-BE49-F238E27FC236}">
                <a16:creationId xmlns:a16="http://schemas.microsoft.com/office/drawing/2014/main" id="{E32C51E0-0766-B176-EA4C-86A816E3B7A4}"/>
              </a:ext>
            </a:extLst>
          </p:cNvPr>
          <p:cNvSpPr txBox="1"/>
          <p:nvPr/>
        </p:nvSpPr>
        <p:spPr>
          <a:xfrm>
            <a:off x="234330" y="2873079"/>
            <a:ext cx="3275956" cy="370935"/>
          </a:xfrm>
          <a:prstGeom prst="rect">
            <a:avLst/>
          </a:prstGeom>
        </p:spPr>
        <p:txBody>
          <a:bodyPr wrap="square"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Medium"/>
                <a:ea typeface="+mn-ea"/>
                <a:cs typeface="+mn-cs"/>
              </a:rPr>
              <a:t>SANDRA L. JACQUES, ESQ., LL.M., </a:t>
            </a:r>
            <a:r>
              <a:rPr kumimoji="0" lang="en-US" sz="1083" b="0" i="1" u="none" strike="noStrike" kern="1200" cap="none" spc="0" normalizeH="0" baseline="0" noProof="0" dirty="0">
                <a:ln>
                  <a:noFill/>
                </a:ln>
                <a:solidFill>
                  <a:srgbClr val="3B8EDE"/>
                </a:solidFill>
                <a:effectLst/>
                <a:uLnTx/>
                <a:uFillTx/>
                <a:latin typeface="Montserrat Medium"/>
                <a:ea typeface="+mn-ea"/>
                <a:cs typeface="+mn-cs"/>
              </a:rPr>
              <a:t>ASSISTANT DIRECTOR OF LEGAL EDUCATION</a:t>
            </a:r>
          </a:p>
        </p:txBody>
      </p:sp>
      <p:sp>
        <p:nvSpPr>
          <p:cNvPr id="30" name="TextBox 30">
            <a:extLst>
              <a:ext uri="{FF2B5EF4-FFF2-40B4-BE49-F238E27FC236}">
                <a16:creationId xmlns:a16="http://schemas.microsoft.com/office/drawing/2014/main" id="{29EF49FD-EF0E-42EB-769B-34A63538E901}"/>
              </a:ext>
            </a:extLst>
          </p:cNvPr>
          <p:cNvSpPr txBox="1"/>
          <p:nvPr/>
        </p:nvSpPr>
        <p:spPr>
          <a:xfrm>
            <a:off x="2375666" y="3748794"/>
            <a:ext cx="1091016" cy="175882"/>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Classic Bold"/>
                <a:ea typeface="+mn-ea"/>
                <a:cs typeface="+mn-cs"/>
              </a:rPr>
              <a:t>FEE</a:t>
            </a:r>
          </a:p>
        </p:txBody>
      </p:sp>
      <p:sp>
        <p:nvSpPr>
          <p:cNvPr id="31" name="TextBox 31">
            <a:extLst>
              <a:ext uri="{FF2B5EF4-FFF2-40B4-BE49-F238E27FC236}">
                <a16:creationId xmlns:a16="http://schemas.microsoft.com/office/drawing/2014/main" id="{854AD2AE-9783-0F15-A680-B3BCF0D10625}"/>
              </a:ext>
            </a:extLst>
          </p:cNvPr>
          <p:cNvSpPr txBox="1"/>
          <p:nvPr/>
        </p:nvSpPr>
        <p:spPr>
          <a:xfrm>
            <a:off x="818658" y="3937079"/>
            <a:ext cx="2688404" cy="178575"/>
          </a:xfrm>
          <a:prstGeom prst="rect">
            <a:avLst/>
          </a:prstGeom>
        </p:spPr>
        <p:txBody>
          <a:bodyPr wrap="square"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Medium"/>
                <a:ea typeface="+mn-ea"/>
                <a:cs typeface="+mn-cs"/>
              </a:rPr>
              <a:t>$170 MEMBERS/$195 NON-MEMBERS</a:t>
            </a:r>
          </a:p>
        </p:txBody>
      </p:sp>
      <p:pic>
        <p:nvPicPr>
          <p:cNvPr id="33" name="Picture 32">
            <a:extLst>
              <a:ext uri="{FF2B5EF4-FFF2-40B4-BE49-F238E27FC236}">
                <a16:creationId xmlns:a16="http://schemas.microsoft.com/office/drawing/2014/main" id="{939BB418-8B27-B330-AE25-444CD49DBCB7}"/>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20452" y="193814"/>
            <a:ext cx="1965105" cy="457373"/>
          </a:xfrm>
          <a:prstGeom prst="rect">
            <a:avLst/>
          </a:prstGeom>
        </p:spPr>
      </p:pic>
      <p:sp>
        <p:nvSpPr>
          <p:cNvPr id="35" name="Freeform 20">
            <a:extLst>
              <a:ext uri="{FF2B5EF4-FFF2-40B4-BE49-F238E27FC236}">
                <a16:creationId xmlns:a16="http://schemas.microsoft.com/office/drawing/2014/main" id="{3A0A84B3-2299-BB97-6D48-F5F77F39E133}"/>
              </a:ext>
            </a:extLst>
          </p:cNvPr>
          <p:cNvSpPr/>
          <p:nvPr/>
        </p:nvSpPr>
        <p:spPr>
          <a:xfrm>
            <a:off x="3609623" y="4625180"/>
            <a:ext cx="375050" cy="546520"/>
          </a:xfrm>
          <a:custGeom>
            <a:avLst/>
            <a:gdLst/>
            <a:ahLst/>
            <a:cxnLst/>
            <a:rect l="l" t="t" r="r" b="b"/>
            <a:pathLst>
              <a:path w="400053" h="582955">
                <a:moveTo>
                  <a:pt x="0" y="0"/>
                </a:moveTo>
                <a:lnTo>
                  <a:pt x="400052" y="0"/>
                </a:lnTo>
                <a:lnTo>
                  <a:pt x="400052" y="582954"/>
                </a:lnTo>
                <a:lnTo>
                  <a:pt x="0" y="58295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a:ln>
                <a:noFill/>
              </a:ln>
              <a:solidFill>
                <a:srgbClr val="3B8EDE"/>
              </a:solidFill>
              <a:effectLst/>
              <a:uLnTx/>
              <a:uFillTx/>
              <a:latin typeface="Calibri"/>
              <a:ea typeface="+mn-ea"/>
              <a:cs typeface="+mn-cs"/>
            </a:endParaRPr>
          </a:p>
        </p:txBody>
      </p:sp>
      <p:sp>
        <p:nvSpPr>
          <p:cNvPr id="36" name="TextBox 32">
            <a:extLst>
              <a:ext uri="{FF2B5EF4-FFF2-40B4-BE49-F238E27FC236}">
                <a16:creationId xmlns:a16="http://schemas.microsoft.com/office/drawing/2014/main" id="{D0F9FEA2-C39E-5FCA-AE3A-C15722AA2363}"/>
              </a:ext>
            </a:extLst>
          </p:cNvPr>
          <p:cNvSpPr txBox="1"/>
          <p:nvPr/>
        </p:nvSpPr>
        <p:spPr>
          <a:xfrm>
            <a:off x="2416046" y="4717876"/>
            <a:ext cx="1091016" cy="175882"/>
          </a:xfrm>
          <a:prstGeom prst="rect">
            <a:avLst/>
          </a:prstGeom>
        </p:spPr>
        <p:txBody>
          <a:bodyPr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Classic Bold"/>
                <a:ea typeface="+mn-ea"/>
                <a:cs typeface="+mn-cs"/>
              </a:rPr>
              <a:t>LOCATION</a:t>
            </a:r>
          </a:p>
        </p:txBody>
      </p:sp>
      <p:sp>
        <p:nvSpPr>
          <p:cNvPr id="37" name="TextBox 33">
            <a:extLst>
              <a:ext uri="{FF2B5EF4-FFF2-40B4-BE49-F238E27FC236}">
                <a16:creationId xmlns:a16="http://schemas.microsoft.com/office/drawing/2014/main" id="{D801438D-75BE-4C33-F8E8-EB6C6A893A52}"/>
              </a:ext>
            </a:extLst>
          </p:cNvPr>
          <p:cNvSpPr txBox="1"/>
          <p:nvPr/>
        </p:nvSpPr>
        <p:spPr>
          <a:xfrm>
            <a:off x="381001" y="4878403"/>
            <a:ext cx="3156258" cy="178575"/>
          </a:xfrm>
          <a:prstGeom prst="rect">
            <a:avLst/>
          </a:prstGeom>
        </p:spPr>
        <p:txBody>
          <a:bodyPr wrap="square" lIns="0" tIns="0" rIns="0" bIns="0" rtlCol="0" anchor="t">
            <a:spAutoFit/>
          </a:bodyPr>
          <a:lstStyle/>
          <a:p>
            <a:pPr marL="0" marR="0" lvl="0" indent="0" algn="r" defTabSz="857250" rtl="0" eaLnBrk="1" fontAlgn="auto" latinLnBrk="0" hangingPunct="1">
              <a:lnSpc>
                <a:spcPts val="1516"/>
              </a:lnSpc>
              <a:spcBef>
                <a:spcPts val="0"/>
              </a:spcBef>
              <a:spcAft>
                <a:spcPts val="0"/>
              </a:spcAft>
              <a:buClrTx/>
              <a:buSzTx/>
              <a:buFontTx/>
              <a:buNone/>
              <a:tabLst/>
              <a:defRPr/>
            </a:pPr>
            <a:r>
              <a:rPr kumimoji="0" lang="en-US" sz="1083" b="0" i="0" u="none" strike="noStrike" kern="1200" cap="none" spc="0" normalizeH="0" baseline="0" noProof="0" dirty="0">
                <a:ln>
                  <a:noFill/>
                </a:ln>
                <a:solidFill>
                  <a:srgbClr val="3B8EDE"/>
                </a:solidFill>
                <a:effectLst/>
                <a:uLnTx/>
                <a:uFillTx/>
                <a:latin typeface="Montserrat Medium"/>
                <a:ea typeface="+mn-ea"/>
                <a:cs typeface="+mn-cs"/>
              </a:rPr>
              <a:t>LIVE ONLINE</a:t>
            </a:r>
          </a:p>
        </p:txBody>
      </p:sp>
      <p:sp>
        <p:nvSpPr>
          <p:cNvPr id="38" name="TextBox 25">
            <a:extLst>
              <a:ext uri="{FF2B5EF4-FFF2-40B4-BE49-F238E27FC236}">
                <a16:creationId xmlns:a16="http://schemas.microsoft.com/office/drawing/2014/main" id="{0B0460AF-2EB9-E0BD-1841-FD033722EE76}"/>
              </a:ext>
            </a:extLst>
          </p:cNvPr>
          <p:cNvSpPr txBox="1"/>
          <p:nvPr/>
        </p:nvSpPr>
        <p:spPr>
          <a:xfrm>
            <a:off x="87913" y="6019924"/>
            <a:ext cx="4105676" cy="555730"/>
          </a:xfrm>
          <a:prstGeom prst="rect">
            <a:avLst/>
          </a:prstGeom>
        </p:spPr>
        <p:txBody>
          <a:bodyPr wrap="square" lIns="0" tIns="0" rIns="0" bIns="0" rtlCol="0" anchor="t">
            <a:spAutoFit/>
          </a:bodyPr>
          <a:lstStyle/>
          <a:p>
            <a:pPr marL="0" marR="0" lvl="0" indent="0" algn="ctr" defTabSz="857250" rtl="0" eaLnBrk="1" fontAlgn="auto" latinLnBrk="0" hangingPunct="1">
              <a:lnSpc>
                <a:spcPts val="1516"/>
              </a:lnSpc>
              <a:spcBef>
                <a:spcPts val="0"/>
              </a:spcBef>
              <a:spcAft>
                <a:spcPts val="0"/>
              </a:spcAft>
              <a:buClrTx/>
              <a:buSzTx/>
              <a:buFontTx/>
              <a:buNone/>
              <a:tabLst/>
              <a:defRPr/>
            </a:pPr>
            <a:r>
              <a:rPr kumimoji="0" lang="en-US" sz="1000" b="0" i="0" u="sng" strike="noStrike" kern="1200" cap="none" spc="0" normalizeH="0" baseline="0" noProof="0" dirty="0">
                <a:ln>
                  <a:noFill/>
                </a:ln>
                <a:solidFill>
                  <a:srgbClr val="3B8EDE"/>
                </a:solidFill>
                <a:effectLst/>
                <a:uLnTx/>
                <a:uFillTx/>
                <a:latin typeface="Montserrat Bold"/>
                <a:ea typeface="+mn-ea"/>
                <a:cs typeface="+mn-cs"/>
              </a:rPr>
              <a:t>NOTE</a:t>
            </a:r>
            <a:r>
              <a:rPr kumimoji="0" lang="en-US" sz="1000" b="0" i="0" u="none" strike="noStrike" kern="1200" cap="none" spc="0" normalizeH="0" baseline="0" noProof="0" dirty="0">
                <a:ln>
                  <a:noFill/>
                </a:ln>
                <a:solidFill>
                  <a:srgbClr val="3B8EDE"/>
                </a:solidFill>
                <a:effectLst/>
                <a:uLnTx/>
                <a:uFillTx/>
                <a:latin typeface="Montserrat Medium"/>
                <a:ea typeface="+mn-ea"/>
                <a:cs typeface="+mn-cs"/>
              </a:rPr>
              <a:t>: All professional development POs are to be issued to FEA and sent to feasupport@njpsa.org; "Member" pricing applies only to active NJPSA members. </a:t>
            </a:r>
          </a:p>
        </p:txBody>
      </p:sp>
      <p:sp>
        <p:nvSpPr>
          <p:cNvPr id="8" name="TextBox 21">
            <a:extLst>
              <a:ext uri="{FF2B5EF4-FFF2-40B4-BE49-F238E27FC236}">
                <a16:creationId xmlns:a16="http://schemas.microsoft.com/office/drawing/2014/main" id="{EAB3E997-F443-8591-3F97-8E5DB6A845B2}"/>
              </a:ext>
            </a:extLst>
          </p:cNvPr>
          <p:cNvSpPr txBox="1"/>
          <p:nvPr/>
        </p:nvSpPr>
        <p:spPr>
          <a:xfrm>
            <a:off x="5278087" y="1244782"/>
            <a:ext cx="2855723" cy="436017"/>
          </a:xfrm>
          <a:prstGeom prst="rect">
            <a:avLst/>
          </a:prstGeom>
        </p:spPr>
        <p:txBody>
          <a:bodyPr lIns="0" tIns="0" rIns="0" bIns="0" rtlCol="0" anchor="t">
            <a:spAutoFit/>
          </a:bodyPr>
          <a:lstStyle/>
          <a:p>
            <a:pPr marL="0" marR="0" lvl="0" indent="0" algn="ctr" defTabSz="857250" rtl="0" eaLnBrk="1" fontAlgn="auto" latinLnBrk="0" hangingPunct="1">
              <a:lnSpc>
                <a:spcPts val="3428"/>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FFFF"/>
                </a:solidFill>
                <a:effectLst/>
                <a:uLnTx/>
                <a:uFillTx/>
                <a:latin typeface="Montserrat Classic"/>
                <a:ea typeface="+mn-ea"/>
                <a:cs typeface="+mn-cs"/>
              </a:rPr>
              <a:t>WORKSHOP</a:t>
            </a:r>
          </a:p>
        </p:txBody>
      </p:sp>
      <p:grpSp>
        <p:nvGrpSpPr>
          <p:cNvPr id="16" name="Group 15">
            <a:extLst>
              <a:ext uri="{FF2B5EF4-FFF2-40B4-BE49-F238E27FC236}">
                <a16:creationId xmlns:a16="http://schemas.microsoft.com/office/drawing/2014/main" id="{EFA36262-F84D-8DBF-B5BC-0EC2675E6CD1}"/>
              </a:ext>
            </a:extLst>
          </p:cNvPr>
          <p:cNvGrpSpPr/>
          <p:nvPr/>
        </p:nvGrpSpPr>
        <p:grpSpPr>
          <a:xfrm>
            <a:off x="5477669" y="5572698"/>
            <a:ext cx="2466863" cy="551946"/>
            <a:chOff x="128470" y="80058"/>
            <a:chExt cx="974563" cy="218053"/>
          </a:xfrm>
        </p:grpSpPr>
        <p:sp>
          <p:nvSpPr>
            <p:cNvPr id="17" name="Freeform 16">
              <a:extLst>
                <a:ext uri="{FF2B5EF4-FFF2-40B4-BE49-F238E27FC236}">
                  <a16:creationId xmlns:a16="http://schemas.microsoft.com/office/drawing/2014/main" id="{5C285563-15E4-1CAE-2102-19EAF3FBF090}"/>
                </a:ext>
              </a:extLst>
            </p:cNvPr>
            <p:cNvSpPr/>
            <p:nvPr/>
          </p:nvSpPr>
          <p:spPr>
            <a:xfrm>
              <a:off x="132540" y="99108"/>
              <a:ext cx="970493" cy="179953"/>
            </a:xfrm>
            <a:custGeom>
              <a:avLst/>
              <a:gdLst/>
              <a:ahLst/>
              <a:cxnLst/>
              <a:rect l="l" t="t" r="r" b="b"/>
              <a:pathLst>
                <a:path w="970493" h="179953">
                  <a:moveTo>
                    <a:pt x="0" y="0"/>
                  </a:moveTo>
                  <a:lnTo>
                    <a:pt x="970493" y="0"/>
                  </a:lnTo>
                  <a:lnTo>
                    <a:pt x="970493" y="179953"/>
                  </a:lnTo>
                  <a:lnTo>
                    <a:pt x="0" y="179953"/>
                  </a:lnTo>
                  <a:close/>
                </a:path>
              </a:pathLst>
            </a:custGeom>
            <a:noFill/>
            <a:ln w="38100" cap="sq">
              <a:solidFill>
                <a:srgbClr val="FFFFFF"/>
              </a:solidFill>
              <a:prstDash val="solid"/>
              <a:miter/>
            </a:ln>
          </p:spPr>
          <p:txBody>
            <a:bodyPr/>
            <a:lstStyle/>
            <a:p>
              <a:pPr marL="0" marR="0" lvl="0" indent="0" algn="l" defTabSz="857250" rtl="0" eaLnBrk="1" fontAlgn="auto" latinLnBrk="0" hangingPunct="1">
                <a:lnSpc>
                  <a:spcPct val="100000"/>
                </a:lnSpc>
                <a:spcBef>
                  <a:spcPts val="0"/>
                </a:spcBef>
                <a:spcAft>
                  <a:spcPts val="0"/>
                </a:spcAft>
                <a:buClrTx/>
                <a:buSzTx/>
                <a:buFontTx/>
                <a:buNone/>
                <a:tabLst/>
                <a:defRPr/>
              </a:pPr>
              <a:endParaRPr kumimoji="0" lang="en-US" sz="1688" b="0" i="0" u="none" strike="noStrike" kern="1200" cap="none" spc="0" normalizeH="0" baseline="0" noProof="0" dirty="0">
                <a:ln>
                  <a:noFill/>
                </a:ln>
                <a:solidFill>
                  <a:prstClr val="black"/>
                </a:solidFill>
                <a:effectLst/>
                <a:uLnTx/>
                <a:uFillTx/>
                <a:latin typeface="Calibri"/>
                <a:ea typeface="+mn-ea"/>
                <a:cs typeface="+mn-cs"/>
              </a:endParaRPr>
            </a:p>
          </p:txBody>
        </p:sp>
        <p:sp>
          <p:nvSpPr>
            <p:cNvPr id="21" name="TextBox 17">
              <a:extLst>
                <a:ext uri="{FF2B5EF4-FFF2-40B4-BE49-F238E27FC236}">
                  <a16:creationId xmlns:a16="http://schemas.microsoft.com/office/drawing/2014/main" id="{E3E17C94-74B4-0C08-24DB-8CECDD33EC96}"/>
                </a:ext>
              </a:extLst>
            </p:cNvPr>
            <p:cNvSpPr txBox="1"/>
            <p:nvPr/>
          </p:nvSpPr>
          <p:spPr>
            <a:xfrm>
              <a:off x="128470" y="80058"/>
              <a:ext cx="970493" cy="218053"/>
            </a:xfrm>
            <a:prstGeom prst="rect">
              <a:avLst/>
            </a:prstGeom>
          </p:spPr>
          <p:txBody>
            <a:bodyPr lIns="33866" tIns="33866" rIns="33866" bIns="33866" rtlCol="0" anchor="ctr"/>
            <a:lstStyle/>
            <a:p>
              <a:pPr marL="0" marR="0" lvl="0" indent="0" algn="ctr" defTabSz="857250" rtl="0" eaLnBrk="1" fontAlgn="auto" latinLnBrk="0" hangingPunct="1">
                <a:lnSpc>
                  <a:spcPts val="2376"/>
                </a:lnSpc>
                <a:spcBef>
                  <a:spcPts val="0"/>
                </a:spcBef>
                <a:spcAft>
                  <a:spcPts val="0"/>
                </a:spcAft>
                <a:buClrTx/>
                <a:buSzTx/>
                <a:buFontTx/>
                <a:buNone/>
                <a:tabLst/>
                <a:defRPr/>
              </a:pPr>
              <a:r>
                <a:rPr kumimoji="0" lang="en-US" sz="1697" b="0" i="0" u="sng" strike="noStrike" kern="1200" cap="none" spc="0" normalizeH="0" baseline="0" noProof="0" dirty="0">
                  <a:ln>
                    <a:noFill/>
                  </a:ln>
                  <a:solidFill>
                    <a:prstClr val="white"/>
                  </a:solidFill>
                  <a:effectLst/>
                  <a:uLnTx/>
                  <a:uFillTx/>
                  <a:latin typeface="Montserrat Ultra-Bold"/>
                  <a:ea typeface="+mn-ea"/>
                  <a:cs typeface="+mn-cs"/>
                  <a:hlinkClick r:id="rId17" tooltip="https://tmieducation.com/workshops/hot-issues-school-law-2023-2024-tmi-legal-one-collaborative">
                    <a:extLst>
                      <a:ext uri="{A12FA001-AC4F-418D-AE19-62706E023703}">
                        <ahyp:hlinkClr xmlns:ahyp="http://schemas.microsoft.com/office/drawing/2018/hyperlinkcolor" val="tx"/>
                      </a:ext>
                    </a:extLst>
                  </a:hlinkClick>
                </a:rPr>
                <a:t>CLICK TO REGISTER</a:t>
              </a:r>
              <a:endParaRPr kumimoji="0" lang="en-US" sz="1697" b="0" i="0" u="sng" strike="noStrike" kern="1200" cap="none" spc="0" normalizeH="0" baseline="0" noProof="0" dirty="0">
                <a:ln>
                  <a:noFill/>
                </a:ln>
                <a:solidFill>
                  <a:prstClr val="white"/>
                </a:solidFill>
                <a:effectLst/>
                <a:uLnTx/>
                <a:uFillTx/>
                <a:latin typeface="Montserrat Ultra-Bold"/>
                <a:ea typeface="+mn-ea"/>
                <a:cs typeface="+mn-cs"/>
                <a:hlinkClick r:id="rId18" tooltip="https://tmieducation.com/workshops/hot-issues-school-law-2023-2024-tmi-legal-one-collaborative">
                  <a:extLst>
                    <a:ext uri="{A12FA001-AC4F-418D-AE19-62706E023703}">
                      <ahyp:hlinkClr xmlns:ahyp="http://schemas.microsoft.com/office/drawing/2018/hyperlinkcolor" val="tx"/>
                    </a:ext>
                  </a:extLst>
                </a:hlinkClick>
              </a:endParaRPr>
            </a:p>
          </p:txBody>
        </p:sp>
      </p:grpSp>
    </p:spTree>
    <p:extLst>
      <p:ext uri="{BB962C8B-B14F-4D97-AF65-F5344CB8AC3E}">
        <p14:creationId xmlns:p14="http://schemas.microsoft.com/office/powerpoint/2010/main" val="12244102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535940" y="127101"/>
            <a:ext cx="8072119" cy="677108"/>
          </a:xfrm>
        </p:spPr>
        <p:txBody>
          <a:bodyPr/>
          <a:lstStyle/>
          <a:p>
            <a:pPr algn="ctr" eaLnBrk="1" hangingPunct="1"/>
            <a:r>
              <a:rPr lang="en-US" altLang="en-US" dirty="0"/>
              <a:t>Certificate &amp; Evaluation</a:t>
            </a:r>
          </a:p>
        </p:txBody>
      </p:sp>
      <p:sp>
        <p:nvSpPr>
          <p:cNvPr id="11267" name="Content Placeholder 2"/>
          <p:cNvSpPr>
            <a:spLocks noGrp="1"/>
          </p:cNvSpPr>
          <p:nvPr>
            <p:ph idx="1"/>
          </p:nvPr>
        </p:nvSpPr>
        <p:spPr>
          <a:xfrm>
            <a:off x="457200" y="1600200"/>
            <a:ext cx="8229600" cy="4756150"/>
          </a:xfrm>
        </p:spPr>
        <p:txBody>
          <a:bodyPr>
            <a:normAutofit fontScale="92500" lnSpcReduction="10000"/>
          </a:bodyPr>
          <a:lstStyle/>
          <a:p>
            <a:pPr marL="0" indent="0" algn="ctr" eaLnBrk="1" hangingPunct="1">
              <a:buFont typeface="Arial" panose="020B0604020202020204" pitchFamily="34" charset="0"/>
              <a:buNone/>
            </a:pPr>
            <a:r>
              <a:rPr lang="en-US" altLang="en-US" sz="2600" dirty="0"/>
              <a:t>Today’s professional development certificate is available to save/download at the end of a </a:t>
            </a:r>
            <a:r>
              <a:rPr lang="en-US" altLang="en-US" sz="2600" b="1" i="1" u="sng" dirty="0"/>
              <a:t>brief</a:t>
            </a:r>
            <a:r>
              <a:rPr lang="en-US" altLang="en-US" sz="2600" dirty="0"/>
              <a:t> evaluation. </a:t>
            </a:r>
          </a:p>
          <a:p>
            <a:pPr marL="0" indent="0" algn="ctr" eaLnBrk="1" hangingPunct="1">
              <a:buFont typeface="Arial" panose="020B0604020202020204" pitchFamily="34" charset="0"/>
              <a:buNone/>
            </a:pPr>
            <a:endParaRPr lang="en-US" altLang="en-US" sz="2400" dirty="0"/>
          </a:p>
          <a:p>
            <a:pPr algn="ctr"/>
            <a:r>
              <a:rPr lang="en-US" altLang="en-US" sz="2800" b="1" dirty="0">
                <a:hlinkClick r:id="rId3"/>
              </a:rPr>
              <a:t>https://www.surveymonkey.com/r/LO-ERICWest-260226</a:t>
            </a:r>
            <a:endParaRPr lang="en-US" altLang="en-US" sz="2800" b="1" dirty="0"/>
          </a:p>
          <a:p>
            <a:pPr algn="ctr"/>
            <a:endParaRPr lang="en-US" altLang="en-US" sz="2800"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endParaRPr lang="en-US" altLang="en-US" sz="2800" b="1" i="1" dirty="0"/>
          </a:p>
          <a:p>
            <a:pPr marL="0" indent="0" algn="ctr" eaLnBrk="1" hangingPunct="1">
              <a:buFont typeface="Arial" panose="020B0604020202020204" pitchFamily="34" charset="0"/>
              <a:buNone/>
            </a:pPr>
            <a:r>
              <a:rPr lang="en-US" altLang="en-US" sz="2800" b="1" i="1" dirty="0"/>
              <a:t>Please take a few minutes to let us know what you thought of the session!</a:t>
            </a:r>
          </a:p>
        </p:txBody>
      </p:sp>
      <p:sp>
        <p:nvSpPr>
          <p:cNvPr id="2" name="Slide Number Placeholder 1"/>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rgbClr val="70727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fld id="{E443D2D3-79D4-425E-A51E-1C8F275C5E7B}" type="slidenum">
              <a:rPr kumimoji="0" lang="en-US" sz="10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200" rtl="0" eaLnBrk="0" fontAlgn="base" latinLnBrk="0" hangingPunct="0">
                <a:lnSpc>
                  <a:spcPct val="100000"/>
                </a:lnSpc>
                <a:spcBef>
                  <a:spcPct val="0"/>
                </a:spcBef>
                <a:spcAft>
                  <a:spcPct val="0"/>
                </a:spcAft>
                <a:buClrTx/>
                <a:buSzTx/>
                <a:buFontTx/>
                <a:buNone/>
                <a:tabLst/>
                <a:defRPr/>
              </a:pPr>
              <a:t>83</a:t>
            </a:fld>
            <a:endParaRPr kumimoji="0" lang="en-US" sz="10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4" name="Picture 3">
            <a:hlinkClick r:id="rId3"/>
            <a:extLst>
              <a:ext uri="{FF2B5EF4-FFF2-40B4-BE49-F238E27FC236}">
                <a16:creationId xmlns:a16="http://schemas.microsoft.com/office/drawing/2014/main" id="{1972C862-49AD-CB34-F9F5-1598E0F2CB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802911" y="3429000"/>
            <a:ext cx="1538177" cy="1538177"/>
          </a:xfrm>
          <a:prstGeom prst="rect">
            <a:avLst/>
          </a:prstGeom>
        </p:spPr>
      </p:pic>
    </p:spTree>
    <p:extLst>
      <p:ext uri="{BB962C8B-B14F-4D97-AF65-F5344CB8AC3E}">
        <p14:creationId xmlns:p14="http://schemas.microsoft.com/office/powerpoint/2010/main" val="1464679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8CC99-97C0-8C61-35FE-12859817E4C3}"/>
              </a:ext>
            </a:extLst>
          </p:cNvPr>
          <p:cNvSpPr>
            <a:spLocks noGrp="1"/>
          </p:cNvSpPr>
          <p:nvPr>
            <p:ph type="title"/>
          </p:nvPr>
        </p:nvSpPr>
        <p:spPr/>
        <p:txBody>
          <a:bodyPr/>
          <a:lstStyle/>
          <a:p>
            <a:r>
              <a:rPr lang="en-US" dirty="0"/>
              <a:t>School Ethics Decisions</a:t>
            </a:r>
          </a:p>
        </p:txBody>
      </p:sp>
      <p:sp>
        <p:nvSpPr>
          <p:cNvPr id="3" name="Content Placeholder 2">
            <a:extLst>
              <a:ext uri="{FF2B5EF4-FFF2-40B4-BE49-F238E27FC236}">
                <a16:creationId xmlns:a16="http://schemas.microsoft.com/office/drawing/2014/main" id="{AD50355B-6A5F-E0AA-B360-E8D766B12001}"/>
              </a:ext>
            </a:extLst>
          </p:cNvPr>
          <p:cNvSpPr>
            <a:spLocks noGrp="1"/>
          </p:cNvSpPr>
          <p:nvPr>
            <p:ph idx="1"/>
          </p:nvPr>
        </p:nvSpPr>
        <p:spPr/>
        <p:txBody>
          <a:bodyPr>
            <a:normAutofit fontScale="85000" lnSpcReduction="20000"/>
          </a:bodyPr>
          <a:lstStyle/>
          <a:p>
            <a:r>
              <a:rPr lang="en-US" u="sng" dirty="0"/>
              <a:t>Rubino</a:t>
            </a:r>
            <a:r>
              <a:rPr lang="en-US" dirty="0"/>
              <a:t> - Commissioner 11/15/2010 – Used district email to seek political contributions from employees, violated Ethics Act, 6-month suspension</a:t>
            </a:r>
          </a:p>
          <a:p>
            <a:r>
              <a:rPr lang="de-DE" u="sng" dirty="0"/>
              <a:t>Dericks v. Schiavoni</a:t>
            </a:r>
            <a:r>
              <a:rPr lang="de-DE" dirty="0"/>
              <a:t>, SEC 6/1, 2011 – </a:t>
            </a:r>
            <a:r>
              <a:rPr lang="de-DE" dirty="0" err="1"/>
              <a:t>Developed</a:t>
            </a:r>
            <a:r>
              <a:rPr lang="de-DE" dirty="0"/>
              <a:t> and </a:t>
            </a:r>
            <a:r>
              <a:rPr lang="de-DE" dirty="0" err="1"/>
              <a:t>mandated</a:t>
            </a:r>
            <a:r>
              <a:rPr lang="de-DE" dirty="0"/>
              <a:t> </a:t>
            </a:r>
            <a:r>
              <a:rPr lang="de-DE" dirty="0" err="1"/>
              <a:t>use</a:t>
            </a:r>
            <a:r>
              <a:rPr lang="de-DE" dirty="0"/>
              <a:t> </a:t>
            </a:r>
            <a:r>
              <a:rPr lang="de-DE" dirty="0" err="1"/>
              <a:t>of</a:t>
            </a:r>
            <a:r>
              <a:rPr lang="de-DE" dirty="0"/>
              <a:t> interview </a:t>
            </a:r>
            <a:r>
              <a:rPr lang="de-DE" dirty="0" err="1"/>
              <a:t>Q‘s</a:t>
            </a:r>
            <a:r>
              <a:rPr lang="de-DE" dirty="0"/>
              <a:t>, </a:t>
            </a:r>
            <a:r>
              <a:rPr lang="de-DE" dirty="0" err="1"/>
              <a:t>censured</a:t>
            </a:r>
            <a:endParaRPr lang="de-DE" dirty="0"/>
          </a:p>
          <a:p>
            <a:r>
              <a:rPr lang="en-US" u="sng" dirty="0"/>
              <a:t>Junker v. Quelch</a:t>
            </a:r>
            <a:r>
              <a:rPr lang="en-US" dirty="0"/>
              <a:t>, Commissioner 4/14/2022 – email demanding explanation for handling of refusal to stand for national anthem, improper attempt to investigate, censured</a:t>
            </a:r>
          </a:p>
          <a:p>
            <a:r>
              <a:rPr lang="en-US" u="sng" dirty="0"/>
              <a:t>Franklin Lakes Bd. of Ed. v. Franklin Lakes Ed. Assn.</a:t>
            </a:r>
            <a:r>
              <a:rPr lang="en-US" dirty="0"/>
              <a:t>, 45 NJPER 87 - 3/20/2019 – Intimidated union members, legally arbitrable, PERC</a:t>
            </a:r>
          </a:p>
          <a:p>
            <a:endParaRPr lang="en-US" dirty="0"/>
          </a:p>
          <a:p>
            <a:endParaRPr lang="en-US" dirty="0"/>
          </a:p>
          <a:p>
            <a:endParaRPr lang="de-DE" dirty="0"/>
          </a:p>
          <a:p>
            <a:endParaRPr lang="en-US" dirty="0"/>
          </a:p>
        </p:txBody>
      </p:sp>
      <p:sp>
        <p:nvSpPr>
          <p:cNvPr id="4" name="Slide Number Placeholder 3">
            <a:extLst>
              <a:ext uri="{FF2B5EF4-FFF2-40B4-BE49-F238E27FC236}">
                <a16:creationId xmlns:a16="http://schemas.microsoft.com/office/drawing/2014/main" id="{3DC3707B-3AB1-6DE6-A84D-BD897BDAC656}"/>
              </a:ext>
            </a:extLst>
          </p:cNvPr>
          <p:cNvSpPr>
            <a:spLocks noGrp="1"/>
          </p:cNvSpPr>
          <p:nvPr>
            <p:ph type="sldNum" sz="quarter" idx="12"/>
          </p:nvPr>
        </p:nvSpPr>
        <p:spPr/>
        <p:txBody>
          <a:bodyPr/>
          <a:lstStyle/>
          <a:p>
            <a:pPr>
              <a:defRPr/>
            </a:pPr>
            <a:fld id="{E443D2D3-79D4-425E-A51E-1C8F275C5E7B}" type="slidenum">
              <a:rPr lang="en-US" smtClean="0">
                <a:solidFill>
                  <a:prstClr val="black">
                    <a:tint val="75000"/>
                  </a:prstClr>
                </a:solidFill>
              </a:rPr>
              <a:pPr>
                <a:defRPr/>
              </a:pPr>
              <a:t>9</a:t>
            </a:fld>
            <a:endParaRPr lang="en-US" dirty="0">
              <a:solidFill>
                <a:prstClr val="black">
                  <a:tint val="75000"/>
                </a:prstClr>
              </a:solidFill>
            </a:endParaRPr>
          </a:p>
        </p:txBody>
      </p:sp>
    </p:spTree>
    <p:extLst>
      <p:ext uri="{BB962C8B-B14F-4D97-AF65-F5344CB8AC3E}">
        <p14:creationId xmlns:p14="http://schemas.microsoft.com/office/powerpoint/2010/main" val="3702741312"/>
      </p:ext>
    </p:extLst>
  </p:cSld>
  <p:clrMapOvr>
    <a:masterClrMapping/>
  </p:clrMapOvr>
</p:sld>
</file>

<file path=ppt/theme/theme1.xml><?xml version="1.0" encoding="utf-8"?>
<a:theme xmlns:a="http://schemas.openxmlformats.org/drawingml/2006/main" name="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LO April 202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30787</TotalTime>
  <Words>7223</Words>
  <Application>Microsoft Office PowerPoint</Application>
  <PresentationFormat>On-screen Show (4:3)</PresentationFormat>
  <Paragraphs>560</Paragraphs>
  <Slides>83</Slides>
  <Notes>16</Notes>
  <HiddenSlides>0</HiddenSlides>
  <MMClips>0</MMClips>
  <ScaleCrop>false</ScaleCrop>
  <HeadingPairs>
    <vt:vector size="6" baseType="variant">
      <vt:variant>
        <vt:lpstr>Fonts Used</vt:lpstr>
      </vt:variant>
      <vt:variant>
        <vt:i4>18</vt:i4>
      </vt:variant>
      <vt:variant>
        <vt:lpstr>Theme</vt:lpstr>
      </vt:variant>
      <vt:variant>
        <vt:i4>9</vt:i4>
      </vt:variant>
      <vt:variant>
        <vt:lpstr>Slide Titles</vt:lpstr>
      </vt:variant>
      <vt:variant>
        <vt:i4>83</vt:i4>
      </vt:variant>
    </vt:vector>
  </HeadingPairs>
  <TitlesOfParts>
    <vt:vector size="110" baseType="lpstr">
      <vt:lpstr>Agrandir Bold</vt:lpstr>
      <vt:lpstr>Arial</vt:lpstr>
      <vt:lpstr>Calibri</vt:lpstr>
      <vt:lpstr>Castellar</vt:lpstr>
      <vt:lpstr>Courier New</vt:lpstr>
      <vt:lpstr>Gatwick</vt:lpstr>
      <vt:lpstr>inherit</vt:lpstr>
      <vt:lpstr>Inter</vt:lpstr>
      <vt:lpstr>Lyon</vt:lpstr>
      <vt:lpstr>Montserrat Bold</vt:lpstr>
      <vt:lpstr>Montserrat Classic</vt:lpstr>
      <vt:lpstr>Montserrat Classic Bold</vt:lpstr>
      <vt:lpstr>Montserrat Medium</vt:lpstr>
      <vt:lpstr>Montserrat Ultra-Bold</vt:lpstr>
      <vt:lpstr>Now Medium</vt:lpstr>
      <vt:lpstr>Open Sans</vt:lpstr>
      <vt:lpstr>Roboto</vt:lpstr>
      <vt:lpstr>Urbanist</vt:lpstr>
      <vt:lpstr>LO April 2021</vt:lpstr>
      <vt:lpstr>1_LO April 2021</vt:lpstr>
      <vt:lpstr>2_LO April 2021</vt:lpstr>
      <vt:lpstr>3_LO April 2021</vt:lpstr>
      <vt:lpstr>1_Office Theme</vt:lpstr>
      <vt:lpstr>4_LO April 2021</vt:lpstr>
      <vt:lpstr>Office Theme</vt:lpstr>
      <vt:lpstr>2_Office Theme</vt:lpstr>
      <vt:lpstr>5_LO April 2021</vt:lpstr>
      <vt:lpstr>  </vt:lpstr>
      <vt:lpstr>DISCLAIMER</vt:lpstr>
      <vt:lpstr>Presentation Materials</vt:lpstr>
      <vt:lpstr>Key Topics</vt:lpstr>
      <vt:lpstr>School ethics, social media and electronic communications</vt:lpstr>
      <vt:lpstr>Code of Ethics for School Board Members N.J.S.A. 18A:12-24.1, P.L. 2001, c. 178</vt:lpstr>
      <vt:lpstr>Code of Ethics for School Board Members N.J.S.A. 18A:12-24.1</vt:lpstr>
      <vt:lpstr>School Ethics Decisions</vt:lpstr>
      <vt:lpstr>School Ethics Decisions</vt:lpstr>
      <vt:lpstr>School Ethics, Social Media, E-Mail</vt:lpstr>
      <vt:lpstr>U.S. Supreme Court Test</vt:lpstr>
      <vt:lpstr>U.S. Supreme Court Test</vt:lpstr>
      <vt:lpstr>U.S. Supreme Court Test</vt:lpstr>
      <vt:lpstr>Revised  New jersey family leave act</vt:lpstr>
      <vt:lpstr>Employee Leave Rights State/NJ Requirements</vt:lpstr>
      <vt:lpstr>NJFLA Leave Entitlement</vt:lpstr>
      <vt:lpstr>Intermittent Leave</vt:lpstr>
      <vt:lpstr>Intersection Between the FMLA and the NJFLA</vt:lpstr>
      <vt:lpstr>FMLA versus NJFLA</vt:lpstr>
      <vt:lpstr>Changes to the NJFLA</vt:lpstr>
      <vt:lpstr>REVISED NJFLA</vt:lpstr>
      <vt:lpstr>Revised NJFLA (Con’t)</vt:lpstr>
      <vt:lpstr>REVISED NJFLA (Con’t).</vt:lpstr>
      <vt:lpstr>REVISED NJFLA (Con’t)</vt:lpstr>
      <vt:lpstr>NEW RESTRICTIONS ON  INTERNET-ENABLED DEVICES</vt:lpstr>
      <vt:lpstr>Limiting Internet Enabled Devices</vt:lpstr>
      <vt:lpstr>Device Storage Options</vt:lpstr>
      <vt:lpstr>Exceptions</vt:lpstr>
      <vt:lpstr>Emergency Communications</vt:lpstr>
      <vt:lpstr>Ill-Advised Emergency Protocols</vt:lpstr>
      <vt:lpstr>Lessons from Past Incidents</vt:lpstr>
      <vt:lpstr>Other Foreseeable Issues</vt:lpstr>
      <vt:lpstr>Lame duck legislation</vt:lpstr>
      <vt:lpstr>Home Instruction</vt:lpstr>
      <vt:lpstr>Mental Health Supports</vt:lpstr>
      <vt:lpstr>PD on Seizures and Epilepsy</vt:lpstr>
      <vt:lpstr>Cyber-Harassment</vt:lpstr>
      <vt:lpstr>Artificial intelligence, schools and the law</vt:lpstr>
      <vt:lpstr>New State and Federal Laws</vt:lpstr>
      <vt:lpstr>Overview of Legal Framework</vt:lpstr>
      <vt:lpstr>Things We Can’t Do …</vt:lpstr>
      <vt:lpstr>The internet ecosystem is biased and AI responds to this:</vt:lpstr>
      <vt:lpstr>Both were first time prompt searches </vt:lpstr>
      <vt:lpstr>PowerPoint Presentation</vt:lpstr>
      <vt:lpstr>PowerPoint Presentation</vt:lpstr>
      <vt:lpstr>PowerPoint Presentation</vt:lpstr>
      <vt:lpstr>Resources on AI, Schools and the Law</vt:lpstr>
      <vt:lpstr>Special education</vt:lpstr>
      <vt:lpstr>P.L.2025, c.107 (July 22, 2025)</vt:lpstr>
      <vt:lpstr>P.L.2025, c.107 (July 22, 2025)</vt:lpstr>
      <vt:lpstr>Timelines for Students with Disabilities</vt:lpstr>
      <vt:lpstr>NAVIGATING DEI IN SCHOOLS</vt:lpstr>
      <vt:lpstr>Dear Colleague Letter and Response</vt:lpstr>
      <vt:lpstr>DEI Guidance from USDE Rescinded</vt:lpstr>
      <vt:lpstr>Disparate Impact</vt:lpstr>
      <vt:lpstr>Remember State Law Related to DEI</vt:lpstr>
      <vt:lpstr>Freedom To Read Act Impacts in Schools…</vt:lpstr>
      <vt:lpstr>Access to Diverse and  Inclusive Material</vt:lpstr>
      <vt:lpstr>Classroom Libraries</vt:lpstr>
      <vt:lpstr>NJ Law Against Discrimination</vt:lpstr>
      <vt:lpstr>Immigration enforcement</vt:lpstr>
      <vt:lpstr>Addressing Citizenship Status</vt:lpstr>
      <vt:lpstr>Immigration Enforcement</vt:lpstr>
      <vt:lpstr>USDOJ Lawsuit</vt:lpstr>
      <vt:lpstr>Key Resources</vt:lpstr>
      <vt:lpstr>PowerPoint Presentation</vt:lpstr>
      <vt:lpstr>NJDOE Resources for Families</vt:lpstr>
      <vt:lpstr>NJDOE Resources for Addressing Trauma Related to Deportation</vt:lpstr>
      <vt:lpstr>Understanding  mahmoud v. taylor</vt:lpstr>
      <vt:lpstr>New U.S. Supreme Court Decision</vt:lpstr>
      <vt:lpstr>New Supreme Court Decision</vt:lpstr>
      <vt:lpstr>Impact of Mahmoud decision</vt:lpstr>
      <vt:lpstr>Foreseeable Legal Issues  Post Mahmoud</vt:lpstr>
      <vt:lpstr>Forseeable Legal Issues</vt:lpstr>
      <vt:lpstr>Forseeable Legal Issues</vt:lpstr>
      <vt:lpstr>Foreseeable Legal Issues</vt:lpstr>
      <vt:lpstr>Other Forseeable Legal Issues</vt:lpstr>
      <vt:lpstr>Questions???</vt:lpstr>
      <vt:lpstr>Conclusion</vt:lpstr>
      <vt:lpstr>PowerPoint Presentation</vt:lpstr>
      <vt:lpstr>PowerPoint Presentation</vt:lpstr>
      <vt:lpstr>PowerPoint Presentation</vt:lpstr>
      <vt:lpstr>Certificate &amp; Evaluation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Rebecca Lovelace</dc:creator>
  <cp:lastModifiedBy>David Nash</cp:lastModifiedBy>
  <cp:revision>134</cp:revision>
  <dcterms:created xsi:type="dcterms:W3CDTF">2021-08-03T17:45:02Z</dcterms:created>
  <dcterms:modified xsi:type="dcterms:W3CDTF">2026-02-26T13:42:44Z</dcterms:modified>
</cp:coreProperties>
</file>